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57" r:id="rId3"/>
    <p:sldId id="259" r:id="rId4"/>
    <p:sldId id="277" r:id="rId5"/>
    <p:sldId id="279" r:id="rId6"/>
    <p:sldId id="256" r:id="rId7"/>
    <p:sldId id="291" r:id="rId8"/>
    <p:sldId id="289" r:id="rId9"/>
    <p:sldId id="288" r:id="rId10"/>
    <p:sldId id="290" r:id="rId11"/>
    <p:sldId id="292" r:id="rId12"/>
    <p:sldId id="293" r:id="rId13"/>
    <p:sldId id="294" r:id="rId14"/>
    <p:sldId id="260" r:id="rId15"/>
    <p:sldId id="261" r:id="rId16"/>
    <p:sldId id="301" r:id="rId17"/>
    <p:sldId id="308" r:id="rId18"/>
    <p:sldId id="269" r:id="rId19"/>
    <p:sldId id="295" r:id="rId20"/>
    <p:sldId id="297" r:id="rId21"/>
    <p:sldId id="296" r:id="rId22"/>
    <p:sldId id="298" r:id="rId23"/>
    <p:sldId id="303" r:id="rId24"/>
    <p:sldId id="299" r:id="rId25"/>
    <p:sldId id="300" r:id="rId26"/>
    <p:sldId id="304" r:id="rId27"/>
    <p:sldId id="302" r:id="rId28"/>
    <p:sldId id="305" r:id="rId29"/>
    <p:sldId id="309" r:id="rId30"/>
    <p:sldId id="262" r:id="rId31"/>
    <p:sldId id="263" r:id="rId32"/>
    <p:sldId id="264" r:id="rId33"/>
    <p:sldId id="265" r:id="rId34"/>
    <p:sldId id="266" r:id="rId35"/>
    <p:sldId id="267" r:id="rId36"/>
    <p:sldId id="268" r:id="rId37"/>
    <p:sldId id="270" r:id="rId38"/>
    <p:sldId id="271" r:id="rId39"/>
    <p:sldId id="273" r:id="rId40"/>
    <p:sldId id="274" r:id="rId41"/>
    <p:sldId id="306" r:id="rId42"/>
    <p:sldId id="307" r:id="rId43"/>
    <p:sldId id="272" r:id="rId44"/>
    <p:sldId id="310" r:id="rId45"/>
    <p:sldId id="312" r:id="rId46"/>
    <p:sldId id="311" r:id="rId47"/>
    <p:sldId id="313" r:id="rId48"/>
    <p:sldId id="314" r:id="rId49"/>
    <p:sldId id="282" r:id="rId50"/>
    <p:sldId id="284" r:id="rId51"/>
    <p:sldId id="285" r:id="rId52"/>
    <p:sldId id="315" r:id="rId53"/>
    <p:sldId id="316" r:id="rId54"/>
    <p:sldId id="286" r:id="rId55"/>
    <p:sldId id="317" r:id="rId56"/>
    <p:sldId id="318" r:id="rId57"/>
    <p:sldId id="319" r:id="rId58"/>
    <p:sldId id="287" r:id="rId5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376"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2T01:43:13.88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2T01:43:18.95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2,'173'-1,"186"3,-281 5,-1 3,102 27,-2 1,-118-27,0-3,76 1,-106-9,0 1,56 11,-32-5,0-2,0-3,58-4,-15 0,-48 2,0 2,64 11,-53-6,0-2,104-6,-62-1,1276 2,-1224-12,-2-1,-80 13,0-3,94-16,41-11,-115 19,58 4,-49 5,-18-10,-54 7,39-2,-39 6,-1-1,46-9,-33 5,0 2,0 1,72 5,-27 0,1723-2,-1782 2,48 8,11 1,-38-9,-6-1,68 11,-57-5,-1-2,1-3,54-4,-16 0,-29 1,-17 0,1 1,76 11,-46-1,1-3,133-7,-89-2,-93 2,12-1,-1 2,1 1,-1 2,69 15,-26 2,-73-20,0 1,0-2,1 1,-1-1,0 0,0-1,16-3,-8-2</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2T01:43:20.30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2T01:42:27.28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2T01:42:32.35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49 0,'8578'-49'0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2T01:42:33.94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0,'0'0</inkml:trace>
</inkml:ink>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A978996A-64B6-4A07-8FDE-86A312DB343C}" type="datetimeFigureOut">
              <a:rPr lang="en-IN" smtClean="0"/>
              <a:t>31-07-2026</a:t>
            </a:fld>
            <a:endParaRPr lang="en-IN"/>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IN"/>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7F5BF415-6BF6-474C-A67D-5CB6AC8AA62F}" type="slidenum">
              <a:rPr lang="en-IN" smtClean="0"/>
              <a:t>‹#›</a:t>
            </a:fld>
            <a:endParaRPr lang="en-IN"/>
          </a:p>
        </p:txBody>
      </p:sp>
    </p:spTree>
    <p:extLst>
      <p:ext uri="{BB962C8B-B14F-4D97-AF65-F5344CB8AC3E}">
        <p14:creationId xmlns:p14="http://schemas.microsoft.com/office/powerpoint/2010/main" val="26578947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978996A-64B6-4A07-8FDE-86A312DB343C}" type="datetimeFigureOut">
              <a:rPr lang="en-IN" smtClean="0"/>
              <a:t>31-07-2026</a:t>
            </a:fld>
            <a:endParaRPr lang="en-IN"/>
          </a:p>
        </p:txBody>
      </p:sp>
      <p:sp>
        <p:nvSpPr>
          <p:cNvPr id="6" name="Footer Placeholder 5"/>
          <p:cNvSpPr>
            <a:spLocks noGrp="1"/>
          </p:cNvSpPr>
          <p:nvPr>
            <p:ph type="ftr" sz="quarter" idx="11"/>
          </p:nvPr>
        </p:nvSpPr>
        <p:spPr/>
        <p:txBody>
          <a:bodyPr/>
          <a:lstStyle/>
          <a:p>
            <a:endParaRPr lang="en-IN"/>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F5BF415-6BF6-474C-A67D-5CB6AC8AA62F}" type="slidenum">
              <a:rPr lang="en-IN" smtClean="0"/>
              <a:t>‹#›</a:t>
            </a:fld>
            <a:endParaRPr lang="en-IN"/>
          </a:p>
        </p:txBody>
      </p:sp>
    </p:spTree>
    <p:extLst>
      <p:ext uri="{BB962C8B-B14F-4D97-AF65-F5344CB8AC3E}">
        <p14:creationId xmlns:p14="http://schemas.microsoft.com/office/powerpoint/2010/main" val="30104798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978996A-64B6-4A07-8FDE-86A312DB343C}" type="datetimeFigureOut">
              <a:rPr lang="en-IN" smtClean="0"/>
              <a:t>31-07-2026</a:t>
            </a:fld>
            <a:endParaRPr lang="en-IN"/>
          </a:p>
        </p:txBody>
      </p:sp>
      <p:sp>
        <p:nvSpPr>
          <p:cNvPr id="5" name="Footer Placeholder 4"/>
          <p:cNvSpPr>
            <a:spLocks noGrp="1"/>
          </p:cNvSpPr>
          <p:nvPr>
            <p:ph type="ftr" sz="quarter" idx="11"/>
          </p:nvPr>
        </p:nvSpPr>
        <p:spPr/>
        <p:txBody>
          <a:bodyPr/>
          <a:lstStyle/>
          <a:p>
            <a:endParaRPr lang="en-IN"/>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F5BF415-6BF6-474C-A67D-5CB6AC8AA62F}" type="slidenum">
              <a:rPr lang="en-IN" smtClean="0"/>
              <a:t>‹#›</a:t>
            </a:fld>
            <a:endParaRPr lang="en-IN"/>
          </a:p>
        </p:txBody>
      </p:sp>
    </p:spTree>
    <p:extLst>
      <p:ext uri="{BB962C8B-B14F-4D97-AF65-F5344CB8AC3E}">
        <p14:creationId xmlns:p14="http://schemas.microsoft.com/office/powerpoint/2010/main" val="24215278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978996A-64B6-4A07-8FDE-86A312DB343C}" type="datetimeFigureOut">
              <a:rPr lang="en-IN" smtClean="0"/>
              <a:t>31-07-2026</a:t>
            </a:fld>
            <a:endParaRPr lang="en-IN"/>
          </a:p>
        </p:txBody>
      </p:sp>
      <p:sp>
        <p:nvSpPr>
          <p:cNvPr id="5" name="Footer Placeholder 4"/>
          <p:cNvSpPr>
            <a:spLocks noGrp="1"/>
          </p:cNvSpPr>
          <p:nvPr>
            <p:ph type="ftr" sz="quarter" idx="11"/>
          </p:nvPr>
        </p:nvSpPr>
        <p:spPr/>
        <p:txBody>
          <a:bodyPr/>
          <a:lstStyle/>
          <a:p>
            <a:endParaRPr lang="en-IN"/>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F5BF415-6BF6-474C-A67D-5CB6AC8AA62F}" type="slidenum">
              <a:rPr lang="en-IN" smtClean="0"/>
              <a:t>‹#›</a:t>
            </a:fld>
            <a:endParaRPr lang="en-IN"/>
          </a:p>
        </p:txBody>
      </p:sp>
    </p:spTree>
    <p:extLst>
      <p:ext uri="{BB962C8B-B14F-4D97-AF65-F5344CB8AC3E}">
        <p14:creationId xmlns:p14="http://schemas.microsoft.com/office/powerpoint/2010/main" val="3104377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978996A-64B6-4A07-8FDE-86A312DB343C}" type="datetimeFigureOut">
              <a:rPr lang="en-IN" smtClean="0"/>
              <a:t>31-07-2026</a:t>
            </a:fld>
            <a:endParaRPr lang="en-IN"/>
          </a:p>
        </p:txBody>
      </p:sp>
      <p:sp>
        <p:nvSpPr>
          <p:cNvPr id="5" name="Footer Placeholder 4"/>
          <p:cNvSpPr>
            <a:spLocks noGrp="1"/>
          </p:cNvSpPr>
          <p:nvPr>
            <p:ph type="ftr" sz="quarter" idx="11"/>
          </p:nvPr>
        </p:nvSpPr>
        <p:spPr/>
        <p:txBody>
          <a:bodyPr/>
          <a:lstStyle/>
          <a:p>
            <a:endParaRPr lang="en-IN"/>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F5BF415-6BF6-474C-A67D-5CB6AC8AA62F}" type="slidenum">
              <a:rPr lang="en-IN" smtClean="0"/>
              <a:t>‹#›</a:t>
            </a:fld>
            <a:endParaRPr lang="en-IN"/>
          </a:p>
        </p:txBody>
      </p:sp>
    </p:spTree>
    <p:extLst>
      <p:ext uri="{BB962C8B-B14F-4D97-AF65-F5344CB8AC3E}">
        <p14:creationId xmlns:p14="http://schemas.microsoft.com/office/powerpoint/2010/main" val="1244957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A978996A-64B6-4A07-8FDE-86A312DB343C}" type="datetimeFigureOut">
              <a:rPr lang="en-IN" smtClean="0"/>
              <a:t>31-07-2026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7F5BF415-6BF6-474C-A67D-5CB6AC8AA62F}" type="slidenum">
              <a:rPr lang="en-IN" smtClean="0"/>
              <a:t>‹#›</a:t>
            </a:fld>
            <a:endParaRPr lang="en-IN"/>
          </a:p>
        </p:txBody>
      </p:sp>
    </p:spTree>
    <p:extLst>
      <p:ext uri="{BB962C8B-B14F-4D97-AF65-F5344CB8AC3E}">
        <p14:creationId xmlns:p14="http://schemas.microsoft.com/office/powerpoint/2010/main" val="33592544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A978996A-64B6-4A07-8FDE-86A312DB343C}" type="datetimeFigureOut">
              <a:rPr lang="en-IN" smtClean="0"/>
              <a:t>31-07-2026</a:t>
            </a:fld>
            <a:endParaRPr lang="en-IN"/>
          </a:p>
        </p:txBody>
      </p:sp>
      <p:sp>
        <p:nvSpPr>
          <p:cNvPr id="8" name="Footer Placeholder 7"/>
          <p:cNvSpPr>
            <a:spLocks noGrp="1"/>
          </p:cNvSpPr>
          <p:nvPr>
            <p:ph type="ftr" sz="quarter" idx="11"/>
          </p:nvPr>
        </p:nvSpPr>
        <p:spPr>
          <a:xfrm>
            <a:off x="561111" y="6391838"/>
            <a:ext cx="3644282" cy="304801"/>
          </a:xfrm>
        </p:spPr>
        <p:txBody>
          <a:bodyPr/>
          <a:lstStyle/>
          <a:p>
            <a:endParaRPr lang="en-IN"/>
          </a:p>
        </p:txBody>
      </p:sp>
      <p:sp>
        <p:nvSpPr>
          <p:cNvPr id="9" name="Slide Number Placeholder 8"/>
          <p:cNvSpPr>
            <a:spLocks noGrp="1"/>
          </p:cNvSpPr>
          <p:nvPr>
            <p:ph type="sldNum" sz="quarter" idx="12"/>
          </p:nvPr>
        </p:nvSpPr>
        <p:spPr/>
        <p:txBody>
          <a:bodyPr/>
          <a:lstStyle/>
          <a:p>
            <a:fld id="{7F5BF415-6BF6-474C-A67D-5CB6AC8AA62F}" type="slidenum">
              <a:rPr lang="en-IN" smtClean="0"/>
              <a:t>‹#›</a:t>
            </a:fld>
            <a:endParaRPr lang="en-IN"/>
          </a:p>
        </p:txBody>
      </p:sp>
    </p:spTree>
    <p:extLst>
      <p:ext uri="{BB962C8B-B14F-4D97-AF65-F5344CB8AC3E}">
        <p14:creationId xmlns:p14="http://schemas.microsoft.com/office/powerpoint/2010/main" val="6474928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A978996A-64B6-4A07-8FDE-86A312DB343C}" type="datetimeFigureOut">
              <a:rPr lang="en-IN" smtClean="0"/>
              <a:t>31-07-2026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F5BF415-6BF6-474C-A67D-5CB6AC8AA62F}" type="slidenum">
              <a:rPr lang="en-IN" smtClean="0"/>
              <a:t>‹#›</a:t>
            </a:fld>
            <a:endParaRPr lang="en-IN"/>
          </a:p>
        </p:txBody>
      </p:sp>
    </p:spTree>
    <p:extLst>
      <p:ext uri="{BB962C8B-B14F-4D97-AF65-F5344CB8AC3E}">
        <p14:creationId xmlns:p14="http://schemas.microsoft.com/office/powerpoint/2010/main" val="25829026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A978996A-64B6-4A07-8FDE-86A312DB343C}" type="datetimeFigureOut">
              <a:rPr lang="en-IN" smtClean="0"/>
              <a:t>31-07-2026</a:t>
            </a:fld>
            <a:endParaRPr lang="en-IN"/>
          </a:p>
        </p:txBody>
      </p:sp>
      <p:sp>
        <p:nvSpPr>
          <p:cNvPr id="5" name="Footer Placeholder 4"/>
          <p:cNvSpPr>
            <a:spLocks noGrp="1"/>
          </p:cNvSpPr>
          <p:nvPr>
            <p:ph type="ftr" sz="quarter" idx="11"/>
          </p:nvPr>
        </p:nvSpPr>
        <p:spPr/>
        <p:txBody>
          <a:bodyPr/>
          <a:lstStyle/>
          <a:p>
            <a:endParaRPr lang="en-IN"/>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F5BF415-6BF6-474C-A67D-5CB6AC8AA62F}" type="slidenum">
              <a:rPr lang="en-IN" smtClean="0"/>
              <a:t>‹#›</a:t>
            </a:fld>
            <a:endParaRPr lang="en-IN"/>
          </a:p>
        </p:txBody>
      </p:sp>
    </p:spTree>
    <p:extLst>
      <p:ext uri="{BB962C8B-B14F-4D97-AF65-F5344CB8AC3E}">
        <p14:creationId xmlns:p14="http://schemas.microsoft.com/office/powerpoint/2010/main" val="723721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78996A-64B6-4A07-8FDE-86A312DB343C}" type="datetimeFigureOut">
              <a:rPr lang="en-IN" smtClean="0"/>
              <a:t>31-07-2026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F5BF415-6BF6-474C-A67D-5CB6AC8AA62F}" type="slidenum">
              <a:rPr lang="en-IN" smtClean="0"/>
              <a:t>‹#›</a:t>
            </a:fld>
            <a:endParaRPr lang="en-IN"/>
          </a:p>
        </p:txBody>
      </p:sp>
    </p:spTree>
    <p:extLst>
      <p:ext uri="{BB962C8B-B14F-4D97-AF65-F5344CB8AC3E}">
        <p14:creationId xmlns:p14="http://schemas.microsoft.com/office/powerpoint/2010/main" val="1857993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978996A-64B6-4A07-8FDE-86A312DB343C}" type="datetimeFigureOut">
              <a:rPr lang="en-IN" smtClean="0"/>
              <a:t>31-07-2026</a:t>
            </a:fld>
            <a:endParaRPr lang="en-IN"/>
          </a:p>
        </p:txBody>
      </p:sp>
      <p:sp>
        <p:nvSpPr>
          <p:cNvPr id="5" name="Footer Placeholder 4"/>
          <p:cNvSpPr>
            <a:spLocks noGrp="1"/>
          </p:cNvSpPr>
          <p:nvPr>
            <p:ph type="ftr" sz="quarter" idx="11"/>
          </p:nvPr>
        </p:nvSpPr>
        <p:spPr/>
        <p:txBody>
          <a:bodyPr/>
          <a:lstStyle/>
          <a:p>
            <a:endParaRPr lang="en-IN"/>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F5BF415-6BF6-474C-A67D-5CB6AC8AA62F}" type="slidenum">
              <a:rPr lang="en-IN" smtClean="0"/>
              <a:t>‹#›</a:t>
            </a:fld>
            <a:endParaRPr lang="en-IN"/>
          </a:p>
        </p:txBody>
      </p:sp>
    </p:spTree>
    <p:extLst>
      <p:ext uri="{BB962C8B-B14F-4D97-AF65-F5344CB8AC3E}">
        <p14:creationId xmlns:p14="http://schemas.microsoft.com/office/powerpoint/2010/main" val="2032229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978996A-64B6-4A07-8FDE-86A312DB343C}" type="datetimeFigureOut">
              <a:rPr lang="en-IN" smtClean="0"/>
              <a:t>31-07-2026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F5BF415-6BF6-474C-A67D-5CB6AC8AA62F}" type="slidenum">
              <a:rPr lang="en-IN" smtClean="0"/>
              <a:t>‹#›</a:t>
            </a:fld>
            <a:endParaRPr lang="en-IN"/>
          </a:p>
        </p:txBody>
      </p:sp>
    </p:spTree>
    <p:extLst>
      <p:ext uri="{BB962C8B-B14F-4D97-AF65-F5344CB8AC3E}">
        <p14:creationId xmlns:p14="http://schemas.microsoft.com/office/powerpoint/2010/main" val="1341311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978996A-64B6-4A07-8FDE-86A312DB343C}" type="datetimeFigureOut">
              <a:rPr lang="en-IN" smtClean="0"/>
              <a:t>31-07-2026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7F5BF415-6BF6-474C-A67D-5CB6AC8AA62F}" type="slidenum">
              <a:rPr lang="en-IN" smtClean="0"/>
              <a:t>‹#›</a:t>
            </a:fld>
            <a:endParaRPr lang="en-IN"/>
          </a:p>
        </p:txBody>
      </p:sp>
    </p:spTree>
    <p:extLst>
      <p:ext uri="{BB962C8B-B14F-4D97-AF65-F5344CB8AC3E}">
        <p14:creationId xmlns:p14="http://schemas.microsoft.com/office/powerpoint/2010/main" val="1836226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978996A-64B6-4A07-8FDE-86A312DB343C}" type="datetimeFigureOut">
              <a:rPr lang="en-IN" smtClean="0"/>
              <a:t>31-07-2026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7F5BF415-6BF6-474C-A67D-5CB6AC8AA62F}" type="slidenum">
              <a:rPr lang="en-IN" smtClean="0"/>
              <a:t>‹#›</a:t>
            </a:fld>
            <a:endParaRPr lang="en-IN"/>
          </a:p>
        </p:txBody>
      </p:sp>
    </p:spTree>
    <p:extLst>
      <p:ext uri="{BB962C8B-B14F-4D97-AF65-F5344CB8AC3E}">
        <p14:creationId xmlns:p14="http://schemas.microsoft.com/office/powerpoint/2010/main" val="13525263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78996A-64B6-4A07-8FDE-86A312DB343C}" type="datetimeFigureOut">
              <a:rPr lang="en-IN" smtClean="0"/>
              <a:t>31-07-2026</a:t>
            </a:fld>
            <a:endParaRPr lang="en-IN"/>
          </a:p>
        </p:txBody>
      </p:sp>
      <p:sp>
        <p:nvSpPr>
          <p:cNvPr id="3" name="Footer Placeholder 2"/>
          <p:cNvSpPr>
            <a:spLocks noGrp="1"/>
          </p:cNvSpPr>
          <p:nvPr>
            <p:ph type="ftr" sz="quarter" idx="11"/>
          </p:nvPr>
        </p:nvSpPr>
        <p:spPr/>
        <p:txBody>
          <a:bodyPr/>
          <a:lstStyle/>
          <a:p>
            <a:endParaRPr lang="en-IN"/>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7F5BF415-6BF6-474C-A67D-5CB6AC8AA62F}" type="slidenum">
              <a:rPr lang="en-IN" smtClean="0"/>
              <a:t>‹#›</a:t>
            </a:fld>
            <a:endParaRPr lang="en-IN"/>
          </a:p>
        </p:txBody>
      </p:sp>
    </p:spTree>
    <p:extLst>
      <p:ext uri="{BB962C8B-B14F-4D97-AF65-F5344CB8AC3E}">
        <p14:creationId xmlns:p14="http://schemas.microsoft.com/office/powerpoint/2010/main" val="17301806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978996A-64B6-4A07-8FDE-86A312DB343C}" type="datetimeFigureOut">
              <a:rPr lang="en-IN" smtClean="0"/>
              <a:t>31-07-2026</a:t>
            </a:fld>
            <a:endParaRPr lang="en-IN"/>
          </a:p>
        </p:txBody>
      </p:sp>
      <p:sp>
        <p:nvSpPr>
          <p:cNvPr id="6" name="Footer Placeholder 5"/>
          <p:cNvSpPr>
            <a:spLocks noGrp="1"/>
          </p:cNvSpPr>
          <p:nvPr>
            <p:ph type="ftr" sz="quarter" idx="11"/>
          </p:nvPr>
        </p:nvSpPr>
        <p:spPr/>
        <p:txBody>
          <a:bodyPr/>
          <a:lstStyle/>
          <a:p>
            <a:endParaRPr lang="en-IN"/>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F5BF415-6BF6-474C-A67D-5CB6AC8AA62F}" type="slidenum">
              <a:rPr lang="en-IN" smtClean="0"/>
              <a:t>‹#›</a:t>
            </a:fld>
            <a:endParaRPr lang="en-IN"/>
          </a:p>
        </p:txBody>
      </p:sp>
    </p:spTree>
    <p:extLst>
      <p:ext uri="{BB962C8B-B14F-4D97-AF65-F5344CB8AC3E}">
        <p14:creationId xmlns:p14="http://schemas.microsoft.com/office/powerpoint/2010/main" val="1444722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978996A-64B6-4A07-8FDE-86A312DB343C}" type="datetimeFigureOut">
              <a:rPr lang="en-IN" smtClean="0"/>
              <a:t>31-07-2026</a:t>
            </a:fld>
            <a:endParaRPr lang="en-IN"/>
          </a:p>
        </p:txBody>
      </p:sp>
      <p:sp>
        <p:nvSpPr>
          <p:cNvPr id="6" name="Footer Placeholder 5"/>
          <p:cNvSpPr>
            <a:spLocks noGrp="1"/>
          </p:cNvSpPr>
          <p:nvPr>
            <p:ph type="ftr" sz="quarter" idx="11"/>
          </p:nvPr>
        </p:nvSpPr>
        <p:spPr/>
        <p:txBody>
          <a:bodyPr/>
          <a:lstStyle/>
          <a:p>
            <a:endParaRPr lang="en-IN"/>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F5BF415-6BF6-474C-A67D-5CB6AC8AA62F}" type="slidenum">
              <a:rPr lang="en-IN" smtClean="0"/>
              <a:t>‹#›</a:t>
            </a:fld>
            <a:endParaRPr lang="en-IN"/>
          </a:p>
        </p:txBody>
      </p:sp>
    </p:spTree>
    <p:extLst>
      <p:ext uri="{BB962C8B-B14F-4D97-AF65-F5344CB8AC3E}">
        <p14:creationId xmlns:p14="http://schemas.microsoft.com/office/powerpoint/2010/main" val="1574890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A978996A-64B6-4A07-8FDE-86A312DB343C}" type="datetimeFigureOut">
              <a:rPr lang="en-IN" smtClean="0"/>
              <a:t>31-07-2026</a:t>
            </a:fld>
            <a:endParaRPr lang="en-IN"/>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IN"/>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7F5BF415-6BF6-474C-A67D-5CB6AC8AA62F}" type="slidenum">
              <a:rPr lang="en-IN" smtClean="0"/>
              <a:t>‹#›</a:t>
            </a:fld>
            <a:endParaRPr lang="en-IN"/>
          </a:p>
        </p:txBody>
      </p:sp>
    </p:spTree>
    <p:extLst>
      <p:ext uri="{BB962C8B-B14F-4D97-AF65-F5344CB8AC3E}">
        <p14:creationId xmlns:p14="http://schemas.microsoft.com/office/powerpoint/2010/main" val="32928548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customXml" Target="../ink/ink4.xml"/><Relationship Id="rId7" Type="http://schemas.openxmlformats.org/officeDocument/2006/relationships/customXml" Target="../ink/ink6.xml"/><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customXml" Target="../ink/ink5.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6.emf"/><Relationship Id="rId5" Type="http://schemas.openxmlformats.org/officeDocument/2006/relationships/image" Target="../media/image25.emf"/><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1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2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image" Target="../media/image57.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g"/><Relationship Id="rId1" Type="http://schemas.openxmlformats.org/officeDocument/2006/relationships/slideLayout" Target="../slideLayouts/slideLayout7.xml"/><Relationship Id="rId6" Type="http://schemas.openxmlformats.org/officeDocument/2006/relationships/image" Target="../media/image61.jpg"/><Relationship Id="rId5" Type="http://schemas.openxmlformats.org/officeDocument/2006/relationships/image" Target="../media/image4.pn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5.jpeg"/><Relationship Id="rId2" Type="http://schemas.openxmlformats.org/officeDocument/2006/relationships/image" Target="../media/image62.jpeg"/><Relationship Id="rId1" Type="http://schemas.openxmlformats.org/officeDocument/2006/relationships/slideLayout" Target="../slideLayouts/slideLayout7.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8" Type="http://schemas.openxmlformats.org/officeDocument/2006/relationships/image" Target="../media/image70.jpeg"/><Relationship Id="rId3" Type="http://schemas.openxmlformats.org/officeDocument/2006/relationships/image" Target="../media/image67.jpg"/><Relationship Id="rId7" Type="http://schemas.openxmlformats.org/officeDocument/2006/relationships/image" Target="../media/image69.jpg"/><Relationship Id="rId2" Type="http://schemas.openxmlformats.org/officeDocument/2006/relationships/image" Target="../media/image66.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68.jpeg"/></Relationships>
</file>

<file path=ppt/slides/_rels/slide33.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image" Target="../media/image72.jpeg"/><Relationship Id="rId7" Type="http://schemas.openxmlformats.org/officeDocument/2006/relationships/image" Target="../media/image74.jpeg"/><Relationship Id="rId2" Type="http://schemas.openxmlformats.org/officeDocument/2006/relationships/image" Target="../media/image71.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7.jpeg"/><Relationship Id="rId4" Type="http://schemas.openxmlformats.org/officeDocument/2006/relationships/image" Target="../media/image73.jpeg"/><Relationship Id="rId9" Type="http://schemas.openxmlformats.org/officeDocument/2006/relationships/image" Target="../media/image76.jpeg"/></Relationships>
</file>

<file path=ppt/slides/_rels/slide34.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4.png"/><Relationship Id="rId7" Type="http://schemas.openxmlformats.org/officeDocument/2006/relationships/image" Target="../media/image81.jpe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0.jpeg"/><Relationship Id="rId5" Type="http://schemas.openxmlformats.org/officeDocument/2006/relationships/image" Target="../media/image79.jpeg"/><Relationship Id="rId4" Type="http://schemas.openxmlformats.org/officeDocument/2006/relationships/image" Target="../media/image78.jpg"/></Relationships>
</file>

<file path=ppt/slides/_rels/slide35.xml.rels><?xml version="1.0" encoding="UTF-8" standalone="yes"?>
<Relationships xmlns="http://schemas.openxmlformats.org/package/2006/relationships"><Relationship Id="rId3" Type="http://schemas.openxmlformats.org/officeDocument/2006/relationships/image" Target="../media/image84.jpeg"/><Relationship Id="rId7" Type="http://schemas.openxmlformats.org/officeDocument/2006/relationships/image" Target="../media/image4.png"/><Relationship Id="rId2" Type="http://schemas.openxmlformats.org/officeDocument/2006/relationships/image" Target="../media/image83.jp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86.jpg"/><Relationship Id="rId4" Type="http://schemas.openxmlformats.org/officeDocument/2006/relationships/image" Target="../media/image85.jpe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7.jpeg"/><Relationship Id="rId1" Type="http://schemas.openxmlformats.org/officeDocument/2006/relationships/slideLayout" Target="../slideLayouts/slideLayout7.xml"/><Relationship Id="rId5" Type="http://schemas.openxmlformats.org/officeDocument/2006/relationships/image" Target="../media/image88.jpeg"/><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92.jpeg"/><Relationship Id="rId2" Type="http://schemas.openxmlformats.org/officeDocument/2006/relationships/image" Target="../media/image89.jpeg"/><Relationship Id="rId1" Type="http://schemas.openxmlformats.org/officeDocument/2006/relationships/slideLayout" Target="../slideLayouts/slideLayout7.xml"/><Relationship Id="rId6" Type="http://schemas.openxmlformats.org/officeDocument/2006/relationships/image" Target="../media/image91.jpg"/><Relationship Id="rId5" Type="http://schemas.openxmlformats.org/officeDocument/2006/relationships/image" Target="../media/image90.png"/><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96.jpe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95.jpeg"/><Relationship Id="rId5" Type="http://schemas.openxmlformats.org/officeDocument/2006/relationships/image" Target="../media/image94.jpg"/><Relationship Id="rId4" Type="http://schemas.openxmlformats.org/officeDocument/2006/relationships/image" Target="../media/image93.jpg"/></Relationships>
</file>

<file path=ppt/slides/_rels/slide39.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100.jpeg"/><Relationship Id="rId7" Type="http://schemas.openxmlformats.org/officeDocument/2006/relationships/image" Target="../media/image102.jpeg"/><Relationship Id="rId2" Type="http://schemas.openxmlformats.org/officeDocument/2006/relationships/image" Target="../media/image99.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01.jpeg"/></Relationships>
</file>

<file path=ppt/slides/_rels/slide41.xml.rels><?xml version="1.0" encoding="UTF-8" standalone="yes"?>
<Relationships xmlns="http://schemas.openxmlformats.org/package/2006/relationships"><Relationship Id="rId3" Type="http://schemas.openxmlformats.org/officeDocument/2006/relationships/image" Target="../media/image104.jpg"/><Relationship Id="rId2" Type="http://schemas.openxmlformats.org/officeDocument/2006/relationships/image" Target="../media/image103.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06.jpg"/><Relationship Id="rId2" Type="http://schemas.openxmlformats.org/officeDocument/2006/relationships/image" Target="../media/image105.jp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8" Type="http://schemas.openxmlformats.org/officeDocument/2006/relationships/image" Target="../media/image111.jpeg"/><Relationship Id="rId3" Type="http://schemas.openxmlformats.org/officeDocument/2006/relationships/image" Target="../media/image3.png"/><Relationship Id="rId7" Type="http://schemas.openxmlformats.org/officeDocument/2006/relationships/image" Target="../media/image110.jpeg"/><Relationship Id="rId2" Type="http://schemas.openxmlformats.org/officeDocument/2006/relationships/image" Target="../media/image107.jpeg"/><Relationship Id="rId1" Type="http://schemas.openxmlformats.org/officeDocument/2006/relationships/slideLayout" Target="../slideLayouts/slideLayout7.xml"/><Relationship Id="rId6" Type="http://schemas.openxmlformats.org/officeDocument/2006/relationships/image" Target="../media/image109.jpg"/><Relationship Id="rId5" Type="http://schemas.openxmlformats.org/officeDocument/2006/relationships/image" Target="../media/image108.jpeg"/><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12.jpeg"/><Relationship Id="rId1" Type="http://schemas.openxmlformats.org/officeDocument/2006/relationships/slideLayout" Target="../slideLayouts/slideLayout7.xml"/><Relationship Id="rId4" Type="http://schemas.openxmlformats.org/officeDocument/2006/relationships/image" Target="../media/image114.png"/></Relationships>
</file>

<file path=ppt/slides/_rels/slide45.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115.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19.jpg"/><Relationship Id="rId2" Type="http://schemas.openxmlformats.org/officeDocument/2006/relationships/image" Target="../media/image118.jp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21.jpg"/><Relationship Id="rId2" Type="http://schemas.openxmlformats.org/officeDocument/2006/relationships/image" Target="../media/image120.jp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jpeg"/><Relationship Id="rId1" Type="http://schemas.openxmlformats.org/officeDocument/2006/relationships/slideLayout" Target="../slideLayouts/slideLayout2.xml"/><Relationship Id="rId4" Type="http://schemas.openxmlformats.org/officeDocument/2006/relationships/image" Target="../media/image124.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27.jpeg"/></Relationships>
</file>

<file path=ppt/slides/_rels/slide55.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customXml" Target="../ink/ink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b="23551"/>
          <a:stretch/>
        </p:blipFill>
        <p:spPr>
          <a:xfrm>
            <a:off x="104597" y="1015058"/>
            <a:ext cx="5575418" cy="4875898"/>
          </a:xfrm>
          <a:prstGeom prst="rect">
            <a:avLst/>
          </a:prstGeom>
          <a:ln w="3175">
            <a:solidFill>
              <a:schemeClr val="tx1"/>
            </a:solidFill>
          </a:ln>
        </p:spPr>
      </p:pic>
      <p:sp>
        <p:nvSpPr>
          <p:cNvPr id="8" name="Rectangle 7"/>
          <p:cNvSpPr/>
          <p:nvPr/>
        </p:nvSpPr>
        <p:spPr>
          <a:xfrm>
            <a:off x="785011" y="93744"/>
            <a:ext cx="10924786" cy="769441"/>
          </a:xfrm>
          <a:prstGeom prst="rect">
            <a:avLst/>
          </a:prstGeom>
        </p:spPr>
        <p:txBody>
          <a:bodyPr wrap="none">
            <a:spAutoFit/>
          </a:bodyPr>
          <a:lstStyle/>
          <a:p>
            <a:r>
              <a:rPr lang="en-IN" sz="4400" b="1" dirty="0" err="1">
                <a:solidFill>
                  <a:srgbClr val="990033"/>
                </a:solidFill>
                <a:effectLst/>
                <a:latin typeface="Times New Roman" panose="02020603050405020304" pitchFamily="18" charset="0"/>
                <a:ea typeface="Times New Roman" panose="02020603050405020304" pitchFamily="18" charset="0"/>
              </a:rPr>
              <a:t>Nari</a:t>
            </a:r>
            <a:r>
              <a:rPr lang="en-IN" sz="4400" b="1" dirty="0">
                <a:solidFill>
                  <a:srgbClr val="990033"/>
                </a:solidFill>
                <a:effectLst/>
                <a:latin typeface="Times New Roman" panose="02020603050405020304" pitchFamily="18" charset="0"/>
                <a:ea typeface="Times New Roman" panose="02020603050405020304" pitchFamily="18" charset="0"/>
              </a:rPr>
              <a:t> </a:t>
            </a:r>
            <a:r>
              <a:rPr lang="en-IN" sz="4400" b="1" dirty="0" err="1">
                <a:solidFill>
                  <a:srgbClr val="990033"/>
                </a:solidFill>
                <a:effectLst/>
                <a:latin typeface="Times New Roman" panose="02020603050405020304" pitchFamily="18" charset="0"/>
                <a:ea typeface="Times New Roman" panose="02020603050405020304" pitchFamily="18" charset="0"/>
              </a:rPr>
              <a:t>Shiksha</a:t>
            </a:r>
            <a:r>
              <a:rPr lang="en-IN" sz="4400" b="1" dirty="0">
                <a:solidFill>
                  <a:srgbClr val="990033"/>
                </a:solidFill>
                <a:effectLst/>
                <a:latin typeface="Times New Roman" panose="02020603050405020304" pitchFamily="18" charset="0"/>
                <a:ea typeface="Times New Roman" panose="02020603050405020304" pitchFamily="18" charset="0"/>
              </a:rPr>
              <a:t> </a:t>
            </a:r>
            <a:r>
              <a:rPr lang="en-IN" sz="4400" b="1" dirty="0" err="1">
                <a:solidFill>
                  <a:srgbClr val="990033"/>
                </a:solidFill>
                <a:effectLst/>
                <a:latin typeface="Times New Roman" panose="02020603050405020304" pitchFamily="18" charset="0"/>
                <a:ea typeface="Times New Roman" panose="02020603050405020304" pitchFamily="18" charset="0"/>
              </a:rPr>
              <a:t>Niketan</a:t>
            </a:r>
            <a:r>
              <a:rPr lang="en-IN" sz="4400" b="1" dirty="0">
                <a:solidFill>
                  <a:srgbClr val="990033"/>
                </a:solidFill>
                <a:effectLst/>
                <a:latin typeface="Times New Roman" panose="02020603050405020304" pitchFamily="18" charset="0"/>
                <a:ea typeface="Times New Roman" panose="02020603050405020304" pitchFamily="18" charset="0"/>
              </a:rPr>
              <a:t> PG College, </a:t>
            </a:r>
            <a:r>
              <a:rPr lang="en-IN" sz="4400" b="1" dirty="0" err="1">
                <a:solidFill>
                  <a:srgbClr val="990033"/>
                </a:solidFill>
                <a:effectLst/>
                <a:latin typeface="Times New Roman" panose="02020603050405020304" pitchFamily="18" charset="0"/>
                <a:ea typeface="Times New Roman" panose="02020603050405020304" pitchFamily="18" charset="0"/>
              </a:rPr>
              <a:t>Lucknow</a:t>
            </a:r>
            <a:r>
              <a:rPr lang="en-IN" sz="4400" b="1" dirty="0">
                <a:solidFill>
                  <a:srgbClr val="990033"/>
                </a:solidFill>
                <a:effectLst/>
                <a:latin typeface="Times New Roman" panose="02020603050405020304" pitchFamily="18" charset="0"/>
                <a:ea typeface="Times New Roman" panose="02020603050405020304" pitchFamily="18" charset="0"/>
              </a:rPr>
              <a:t> </a:t>
            </a:r>
            <a:endParaRPr lang="en-IN" sz="4400" dirty="0">
              <a:solidFill>
                <a:srgbClr val="990033"/>
              </a:solidFill>
            </a:endParaRPr>
          </a:p>
        </p:txBody>
      </p:sp>
      <p:sp>
        <p:nvSpPr>
          <p:cNvPr id="9" name="TextBox 8"/>
          <p:cNvSpPr txBox="1"/>
          <p:nvPr/>
        </p:nvSpPr>
        <p:spPr>
          <a:xfrm flipH="1">
            <a:off x="7625750" y="901815"/>
            <a:ext cx="3450565" cy="707886"/>
          </a:xfrm>
          <a:prstGeom prst="rect">
            <a:avLst/>
          </a:prstGeom>
          <a:noFill/>
        </p:spPr>
        <p:txBody>
          <a:bodyPr wrap="square" rtlCol="0">
            <a:spAutoFit/>
          </a:bodyPr>
          <a:lstStyle/>
          <a:p>
            <a:r>
              <a:rPr lang="en-US" sz="4000" b="1" dirty="0">
                <a:latin typeface="Times New Roman" panose="02020603050405020304" pitchFamily="18" charset="0"/>
                <a:cs typeface="Times New Roman" panose="02020603050405020304" pitchFamily="18" charset="0"/>
              </a:rPr>
              <a:t>Introduction</a:t>
            </a:r>
            <a:endParaRPr lang="en-IN" sz="4000" b="1" dirty="0">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4"/>
          <a:stretch>
            <a:fillRect/>
          </a:stretch>
        </p:blipFill>
        <p:spPr>
          <a:xfrm>
            <a:off x="69458" y="93744"/>
            <a:ext cx="767309" cy="730520"/>
          </a:xfrm>
          <a:prstGeom prst="rect">
            <a:avLst/>
          </a:prstGeom>
        </p:spPr>
      </p:pic>
      <p:pic>
        <p:nvPicPr>
          <p:cNvPr id="11" name="Picture 10"/>
          <p:cNvPicPr>
            <a:picLocks noChangeAspect="1"/>
          </p:cNvPicPr>
          <p:nvPr/>
        </p:nvPicPr>
        <p:blipFill>
          <a:blip r:embed="rId5"/>
          <a:stretch>
            <a:fillRect/>
          </a:stretch>
        </p:blipFill>
        <p:spPr>
          <a:xfrm>
            <a:off x="11422171" y="79325"/>
            <a:ext cx="752580" cy="809738"/>
          </a:xfrm>
          <a:prstGeom prst="rect">
            <a:avLst/>
          </a:prstGeom>
        </p:spPr>
      </p:pic>
      <p:grpSp>
        <p:nvGrpSpPr>
          <p:cNvPr id="14" name="Group 13"/>
          <p:cNvGrpSpPr/>
          <p:nvPr/>
        </p:nvGrpSpPr>
        <p:grpSpPr>
          <a:xfrm>
            <a:off x="5481086" y="824264"/>
            <a:ext cx="6892505" cy="5668670"/>
            <a:chOff x="-664236" y="767754"/>
            <a:chExt cx="6892505" cy="5934974"/>
          </a:xfrm>
          <a:solidFill>
            <a:schemeClr val="bg1"/>
          </a:solidFill>
        </p:grpSpPr>
        <p:sp>
          <p:nvSpPr>
            <p:cNvPr id="15" name="Vertical Scroll 14"/>
            <p:cNvSpPr/>
            <p:nvPr/>
          </p:nvSpPr>
          <p:spPr>
            <a:xfrm>
              <a:off x="-664236" y="767754"/>
              <a:ext cx="6892505" cy="5934974"/>
            </a:xfrm>
            <a:prstGeom prst="verticalScroll">
              <a:avLst/>
            </a:prstGeom>
            <a:gr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ectangle 15"/>
            <p:cNvSpPr/>
            <p:nvPr/>
          </p:nvSpPr>
          <p:spPr>
            <a:xfrm>
              <a:off x="155277" y="1669872"/>
              <a:ext cx="5279366" cy="4671151"/>
            </a:xfrm>
            <a:prstGeom prst="rect">
              <a:avLst/>
            </a:prstGeom>
            <a:grpFill/>
          </p:spPr>
          <p:txBody>
            <a:bodyPr wrap="square">
              <a:spAutoFit/>
            </a:bodyPr>
            <a:lstStyle/>
            <a:p>
              <a:pPr marL="457200" indent="-457200" algn="just">
                <a:lnSpc>
                  <a:spcPct val="115000"/>
                </a:lnSpc>
                <a:buFont typeface="Arial" panose="020B0604020202020204" pitchFamily="34" charset="0"/>
                <a:buChar char="•"/>
                <a:tabLst>
                  <a:tab pos="286385" algn="l"/>
                </a:tabLst>
              </a:pPr>
              <a:r>
                <a:rPr lang="en-IN" sz="2000" b="1" dirty="0" err="1">
                  <a:solidFill>
                    <a:srgbClr val="C00000"/>
                  </a:solidFill>
                  <a:effectLst/>
                  <a:latin typeface="Times New Roman" panose="02020603050405020304" pitchFamily="18" charset="0"/>
                  <a:ea typeface="Times New Roman" panose="02020603050405020304" pitchFamily="18" charset="0"/>
                </a:rPr>
                <a:t>Nari</a:t>
              </a:r>
              <a:r>
                <a:rPr lang="en-IN" sz="2000" b="1" dirty="0">
                  <a:solidFill>
                    <a:srgbClr val="C00000"/>
                  </a:solidFill>
                  <a:effectLst/>
                  <a:latin typeface="Times New Roman" panose="02020603050405020304" pitchFamily="18" charset="0"/>
                  <a:ea typeface="Times New Roman" panose="02020603050405020304" pitchFamily="18" charset="0"/>
                </a:rPr>
                <a:t> </a:t>
              </a:r>
              <a:r>
                <a:rPr lang="en-IN" sz="2000" b="1" dirty="0" err="1">
                  <a:solidFill>
                    <a:srgbClr val="C00000"/>
                  </a:solidFill>
                  <a:effectLst/>
                  <a:latin typeface="Times New Roman" panose="02020603050405020304" pitchFamily="18" charset="0"/>
                  <a:ea typeface="Times New Roman" panose="02020603050405020304" pitchFamily="18" charset="0"/>
                </a:rPr>
                <a:t>Shiksha</a:t>
              </a:r>
              <a:r>
                <a:rPr lang="en-IN" sz="2000" b="1" dirty="0">
                  <a:solidFill>
                    <a:srgbClr val="C00000"/>
                  </a:solidFill>
                  <a:effectLst/>
                  <a:latin typeface="Times New Roman" panose="02020603050405020304" pitchFamily="18" charset="0"/>
                  <a:ea typeface="Times New Roman" panose="02020603050405020304" pitchFamily="18" charset="0"/>
                </a:rPr>
                <a:t> </a:t>
              </a:r>
              <a:r>
                <a:rPr lang="en-IN" sz="2000" b="1" dirty="0" err="1">
                  <a:solidFill>
                    <a:srgbClr val="C00000"/>
                  </a:solidFill>
                  <a:effectLst/>
                  <a:latin typeface="Times New Roman" panose="02020603050405020304" pitchFamily="18" charset="0"/>
                  <a:ea typeface="Times New Roman" panose="02020603050405020304" pitchFamily="18" charset="0"/>
                </a:rPr>
                <a:t>Niketan</a:t>
              </a:r>
              <a:r>
                <a:rPr lang="en-IN" sz="2000" b="1" dirty="0">
                  <a:solidFill>
                    <a:srgbClr val="C00000"/>
                  </a:solidFill>
                  <a:effectLst/>
                  <a:latin typeface="Times New Roman" panose="02020603050405020304" pitchFamily="18" charset="0"/>
                  <a:ea typeface="Times New Roman" panose="02020603050405020304" pitchFamily="18" charset="0"/>
                </a:rPr>
                <a:t> PG College is Government- aided and NAAC accredited.  </a:t>
              </a:r>
            </a:p>
            <a:p>
              <a:pPr marL="457200" indent="-457200" algn="just">
                <a:lnSpc>
                  <a:spcPct val="115000"/>
                </a:lnSpc>
                <a:buFont typeface="Arial" panose="020B0604020202020204" pitchFamily="34" charset="0"/>
                <a:buChar char="•"/>
                <a:tabLst>
                  <a:tab pos="286385" algn="l"/>
                </a:tabLst>
              </a:pPr>
              <a:r>
                <a:rPr lang="en-IN" sz="2000" b="1" dirty="0">
                  <a:solidFill>
                    <a:srgbClr val="C00000"/>
                  </a:solidFill>
                  <a:effectLst/>
                  <a:latin typeface="Times New Roman" panose="02020603050405020304" pitchFamily="18" charset="0"/>
                  <a:ea typeface="Times New Roman" panose="02020603050405020304" pitchFamily="18" charset="0"/>
                </a:rPr>
                <a:t>It is associated college of the University of </a:t>
              </a:r>
              <a:r>
                <a:rPr lang="en-IN" sz="2000" b="1" dirty="0" err="1">
                  <a:solidFill>
                    <a:srgbClr val="C00000"/>
                  </a:solidFill>
                  <a:effectLst/>
                  <a:latin typeface="Times New Roman" panose="02020603050405020304" pitchFamily="18" charset="0"/>
                  <a:ea typeface="Times New Roman" panose="02020603050405020304" pitchFamily="18" charset="0"/>
                </a:rPr>
                <a:t>Lucknow</a:t>
              </a:r>
              <a:r>
                <a:rPr lang="en-IN" sz="2000" b="1" dirty="0">
                  <a:solidFill>
                    <a:srgbClr val="C00000"/>
                  </a:solidFill>
                  <a:effectLst/>
                  <a:latin typeface="Times New Roman" panose="02020603050405020304" pitchFamily="18" charset="0"/>
                  <a:ea typeface="Times New Roman" panose="02020603050405020304" pitchFamily="18" charset="0"/>
                </a:rPr>
                <a:t>. </a:t>
              </a:r>
            </a:p>
            <a:p>
              <a:pPr marL="457200" indent="-457200" algn="just">
                <a:lnSpc>
                  <a:spcPct val="115000"/>
                </a:lnSpc>
                <a:buFont typeface="Arial" panose="020B0604020202020204" pitchFamily="34" charset="0"/>
                <a:buChar char="•"/>
                <a:tabLst>
                  <a:tab pos="286385" algn="l"/>
                </a:tabLst>
              </a:pPr>
              <a:r>
                <a:rPr lang="en-IN" sz="2000" b="1" dirty="0">
                  <a:solidFill>
                    <a:srgbClr val="C00000"/>
                  </a:solidFill>
                  <a:effectLst/>
                  <a:latin typeface="Times New Roman" panose="02020603050405020304" pitchFamily="18" charset="0"/>
                  <a:ea typeface="Times New Roman" panose="02020603050405020304" pitchFamily="18" charset="0"/>
                </a:rPr>
                <a:t>The College believes in imparting holistic education to the students who are enrolled in - Arts, Science and Commerce.</a:t>
              </a:r>
            </a:p>
            <a:p>
              <a:pPr marL="457200" indent="-457200" algn="just">
                <a:lnSpc>
                  <a:spcPct val="115000"/>
                </a:lnSpc>
                <a:buFont typeface="Arial" panose="020B0604020202020204" pitchFamily="34" charset="0"/>
                <a:buChar char="•"/>
                <a:tabLst>
                  <a:tab pos="286385" algn="l"/>
                </a:tabLst>
              </a:pPr>
              <a:r>
                <a:rPr lang="en-IN" sz="2000" b="1" dirty="0">
                  <a:solidFill>
                    <a:srgbClr val="C00000"/>
                  </a:solidFill>
                  <a:effectLst/>
                  <a:latin typeface="Times New Roman" panose="02020603050405020304" pitchFamily="18" charset="0"/>
                  <a:ea typeface="Times New Roman" panose="02020603050405020304" pitchFamily="18" charset="0"/>
                </a:rPr>
                <a:t> The faculty of Arts offers 14 subjects and a Post- Graduate course, M.A. Hindi while 4 subjects are offered in the science faculty and all regular courses. </a:t>
              </a:r>
            </a:p>
            <a:p>
              <a:pPr marL="457200" indent="-457200" algn="just">
                <a:lnSpc>
                  <a:spcPct val="115000"/>
                </a:lnSpc>
                <a:buFont typeface="Arial" panose="020B0604020202020204" pitchFamily="34" charset="0"/>
                <a:buChar char="•"/>
                <a:tabLst>
                  <a:tab pos="286385" algn="l"/>
                </a:tabLst>
              </a:pPr>
              <a:r>
                <a:rPr lang="en-IN" sz="2000" b="1" dirty="0">
                  <a:solidFill>
                    <a:srgbClr val="C00000"/>
                  </a:solidFill>
                  <a:effectLst/>
                  <a:latin typeface="Times New Roman" panose="02020603050405020304" pitchFamily="18" charset="0"/>
                  <a:ea typeface="Times New Roman" panose="02020603050405020304" pitchFamily="18" charset="0"/>
                </a:rPr>
                <a:t>The Commerce faculty and B.A. Psychology are self-financing courses. </a:t>
              </a:r>
              <a:endParaRPr lang="en-IN" b="1" dirty="0">
                <a:solidFill>
                  <a:srgbClr val="C00000"/>
                </a:solidFill>
                <a:effectLst/>
                <a:latin typeface="Calibri" panose="020F0502020204030204" pitchFamily="34" charset="0"/>
                <a:ea typeface="Calibri" panose="020F0502020204030204" pitchFamily="34" charset="0"/>
              </a:endParaRPr>
            </a:p>
          </p:txBody>
        </p:sp>
      </p:grpSp>
    </p:spTree>
    <p:extLst>
      <p:ext uri="{BB962C8B-B14F-4D97-AF65-F5344CB8AC3E}">
        <p14:creationId xmlns:p14="http://schemas.microsoft.com/office/powerpoint/2010/main" val="22738950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C460E5B-F262-DD82-D588-45EE14FBA4F3}"/>
              </a:ext>
            </a:extLst>
          </p:cNvPr>
          <p:cNvSpPr txBox="1"/>
          <p:nvPr/>
        </p:nvSpPr>
        <p:spPr>
          <a:xfrm>
            <a:off x="741871" y="473630"/>
            <a:ext cx="5520906" cy="646331"/>
          </a:xfrm>
          <a:prstGeom prst="rect">
            <a:avLst/>
          </a:prstGeom>
          <a:noFill/>
        </p:spPr>
        <p:txBody>
          <a:bodyPr wrap="square" rtlCol="0">
            <a:spAutoFit/>
          </a:bodyPr>
          <a:lstStyle/>
          <a:p>
            <a:r>
              <a:rPr lang="en-IN" sz="3600" b="1" dirty="0"/>
              <a:t>NIRF 2026</a:t>
            </a:r>
          </a:p>
        </p:txBody>
      </p:sp>
      <p:pic>
        <p:nvPicPr>
          <p:cNvPr id="4" name="Picture 3">
            <a:extLst>
              <a:ext uri="{FF2B5EF4-FFF2-40B4-BE49-F238E27FC236}">
                <a16:creationId xmlns:a16="http://schemas.microsoft.com/office/drawing/2014/main" id="{5C1B2AC6-77A6-D920-095B-5ECD0EB85A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222" y="1345721"/>
            <a:ext cx="10420709" cy="5038649"/>
          </a:xfrm>
          <a:prstGeom prst="rect">
            <a:avLst/>
          </a:prstGeom>
        </p:spPr>
      </p:pic>
      <mc:AlternateContent xmlns:mc="http://schemas.openxmlformats.org/markup-compatibility/2006" xmlns:p14="http://schemas.microsoft.com/office/powerpoint/2010/main">
        <mc:Choice Requires="p14">
          <p:contentPart p14:bwMode="auto" r:id="rId3">
            <p14:nvContentPartPr>
              <p14:cNvPr id="7" name="Ink 6">
                <a:extLst>
                  <a:ext uri="{FF2B5EF4-FFF2-40B4-BE49-F238E27FC236}">
                    <a16:creationId xmlns:a16="http://schemas.microsoft.com/office/drawing/2014/main" id="{2F61EB6A-B237-1AF1-C78F-F367762C959C}"/>
                  </a:ext>
                </a:extLst>
              </p14:cNvPr>
              <p14:cNvContentPartPr/>
              <p14:nvPr/>
            </p14:nvContentPartPr>
            <p14:xfrm>
              <a:off x="5175557" y="1319590"/>
              <a:ext cx="360" cy="360"/>
            </p14:xfrm>
          </p:contentPart>
        </mc:Choice>
        <mc:Fallback xmlns="">
          <p:pic>
            <p:nvPicPr>
              <p:cNvPr id="7" name="Ink 6">
                <a:extLst>
                  <a:ext uri="{FF2B5EF4-FFF2-40B4-BE49-F238E27FC236}">
                    <a16:creationId xmlns:a16="http://schemas.microsoft.com/office/drawing/2014/main" id="{2F61EB6A-B237-1AF1-C78F-F367762C959C}"/>
                  </a:ext>
                </a:extLst>
              </p:cNvPr>
              <p:cNvPicPr/>
              <p:nvPr/>
            </p:nvPicPr>
            <p:blipFill>
              <a:blip r:embed="rId4"/>
              <a:stretch>
                <a:fillRect/>
              </a:stretch>
            </p:blipFill>
            <p:spPr>
              <a:xfrm>
                <a:off x="5121557" y="1211590"/>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9" name="Ink 8">
                <a:extLst>
                  <a:ext uri="{FF2B5EF4-FFF2-40B4-BE49-F238E27FC236}">
                    <a16:creationId xmlns:a16="http://schemas.microsoft.com/office/drawing/2014/main" id="{9CFCC03E-4BB8-0776-B971-25F824778F8F}"/>
                  </a:ext>
                </a:extLst>
              </p14:cNvPr>
              <p14:cNvContentPartPr/>
              <p14:nvPr/>
            </p14:nvContentPartPr>
            <p14:xfrm>
              <a:off x="3614237" y="2061550"/>
              <a:ext cx="3088440" cy="18000"/>
            </p14:xfrm>
          </p:contentPart>
        </mc:Choice>
        <mc:Fallback xmlns="">
          <p:pic>
            <p:nvPicPr>
              <p:cNvPr id="9" name="Ink 8">
                <a:extLst>
                  <a:ext uri="{FF2B5EF4-FFF2-40B4-BE49-F238E27FC236}">
                    <a16:creationId xmlns:a16="http://schemas.microsoft.com/office/drawing/2014/main" id="{9CFCC03E-4BB8-0776-B971-25F824778F8F}"/>
                  </a:ext>
                </a:extLst>
              </p:cNvPr>
              <p:cNvPicPr/>
              <p:nvPr/>
            </p:nvPicPr>
            <p:blipFill>
              <a:blip r:embed="rId6"/>
              <a:stretch>
                <a:fillRect/>
              </a:stretch>
            </p:blipFill>
            <p:spPr>
              <a:xfrm>
                <a:off x="3560597" y="1953550"/>
                <a:ext cx="3196080" cy="2336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0" name="Ink 9">
                <a:extLst>
                  <a:ext uri="{FF2B5EF4-FFF2-40B4-BE49-F238E27FC236}">
                    <a16:creationId xmlns:a16="http://schemas.microsoft.com/office/drawing/2014/main" id="{1B0BAD20-0BEA-6159-2686-ECFF2278A1AE}"/>
                  </a:ext>
                </a:extLst>
              </p14:cNvPr>
              <p14:cNvContentPartPr/>
              <p14:nvPr/>
            </p14:nvContentPartPr>
            <p14:xfrm>
              <a:off x="4390757" y="733150"/>
              <a:ext cx="360" cy="360"/>
            </p14:xfrm>
          </p:contentPart>
        </mc:Choice>
        <mc:Fallback xmlns="">
          <p:pic>
            <p:nvPicPr>
              <p:cNvPr id="10" name="Ink 9">
                <a:extLst>
                  <a:ext uri="{FF2B5EF4-FFF2-40B4-BE49-F238E27FC236}">
                    <a16:creationId xmlns:a16="http://schemas.microsoft.com/office/drawing/2014/main" id="{1B0BAD20-0BEA-6159-2686-ECFF2278A1AE}"/>
                  </a:ext>
                </a:extLst>
              </p:cNvPr>
              <p:cNvPicPr/>
              <p:nvPr/>
            </p:nvPicPr>
            <p:blipFill>
              <a:blip r:embed="rId4"/>
              <a:stretch>
                <a:fillRect/>
              </a:stretch>
            </p:blipFill>
            <p:spPr>
              <a:xfrm>
                <a:off x="4336757" y="625150"/>
                <a:ext cx="108000" cy="216000"/>
              </a:xfrm>
              <a:prstGeom prst="rect">
                <a:avLst/>
              </a:prstGeom>
            </p:spPr>
          </p:pic>
        </mc:Fallback>
      </mc:AlternateContent>
    </p:spTree>
    <p:extLst>
      <p:ext uri="{BB962C8B-B14F-4D97-AF65-F5344CB8AC3E}">
        <p14:creationId xmlns:p14="http://schemas.microsoft.com/office/powerpoint/2010/main" val="25304541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15BDA-7268-D8CC-86C6-F6C188A2B341}"/>
              </a:ext>
            </a:extLst>
          </p:cNvPr>
          <p:cNvSpPr>
            <a:spLocks noGrp="1"/>
          </p:cNvSpPr>
          <p:nvPr>
            <p:ph type="title"/>
          </p:nvPr>
        </p:nvSpPr>
        <p:spPr>
          <a:xfrm>
            <a:off x="1154954" y="973668"/>
            <a:ext cx="9421031" cy="706964"/>
          </a:xfrm>
        </p:spPr>
        <p:txBody>
          <a:bodyPr/>
          <a:lstStyle/>
          <a:p>
            <a:r>
              <a:rPr lang="en-IN" dirty="0"/>
              <a:t>Memorandum of Understanding (MoU)</a:t>
            </a:r>
          </a:p>
        </p:txBody>
      </p:sp>
      <p:sp>
        <p:nvSpPr>
          <p:cNvPr id="4" name="TextBox 3">
            <a:extLst>
              <a:ext uri="{FF2B5EF4-FFF2-40B4-BE49-F238E27FC236}">
                <a16:creationId xmlns:a16="http://schemas.microsoft.com/office/drawing/2014/main" id="{4A201AE2-F179-BCBE-26C5-0E38DCA9C7A8}"/>
              </a:ext>
            </a:extLst>
          </p:cNvPr>
          <p:cNvSpPr txBox="1"/>
          <p:nvPr/>
        </p:nvSpPr>
        <p:spPr>
          <a:xfrm>
            <a:off x="327805" y="2733016"/>
            <a:ext cx="4848043" cy="3323987"/>
          </a:xfrm>
          <a:prstGeom prst="rect">
            <a:avLst/>
          </a:prstGeom>
          <a:noFill/>
        </p:spPr>
        <p:txBody>
          <a:bodyPr wrap="square" rtlCol="0">
            <a:spAutoFit/>
          </a:bodyPr>
          <a:lstStyle/>
          <a:p>
            <a:r>
              <a:rPr lang="en-GB" sz="2400" b="1" dirty="0">
                <a:solidFill>
                  <a:srgbClr val="FF0000"/>
                </a:solidFill>
              </a:rPr>
              <a:t>The college also signed four MOUs with various organizations during the last three years (2022–2025).</a:t>
            </a:r>
          </a:p>
          <a:p>
            <a:r>
              <a:rPr lang="en-GB" sz="2400" b="1" dirty="0">
                <a:solidFill>
                  <a:srgbClr val="FF0000"/>
                </a:solidFill>
              </a:rPr>
              <a:t>Like </a:t>
            </a:r>
            <a:r>
              <a:rPr lang="en-GB" sz="2400" b="1" dirty="0" err="1">
                <a:solidFill>
                  <a:srgbClr val="FF0000"/>
                </a:solidFill>
              </a:rPr>
              <a:t>Mahnidra</a:t>
            </a:r>
            <a:r>
              <a:rPr lang="en-GB" sz="2400" b="1" dirty="0">
                <a:solidFill>
                  <a:srgbClr val="FF0000"/>
                </a:solidFill>
              </a:rPr>
              <a:t>, Nandi Foundation, Test Book Edu Solutions </a:t>
            </a:r>
            <a:r>
              <a:rPr lang="en-GB" sz="2400" b="1" dirty="0" err="1">
                <a:solidFill>
                  <a:srgbClr val="FF0000"/>
                </a:solidFill>
              </a:rPr>
              <a:t>Pvt.</a:t>
            </a:r>
            <a:r>
              <a:rPr lang="en-GB" sz="2400" b="1" dirty="0">
                <a:solidFill>
                  <a:srgbClr val="FF0000"/>
                </a:solidFill>
              </a:rPr>
              <a:t> Ltd. And with UPTOSKILLS.</a:t>
            </a:r>
          </a:p>
          <a:p>
            <a:endParaRPr lang="en-IN" dirty="0"/>
          </a:p>
        </p:txBody>
      </p:sp>
      <p:pic>
        <p:nvPicPr>
          <p:cNvPr id="6" name="Picture 5">
            <a:extLst>
              <a:ext uri="{FF2B5EF4-FFF2-40B4-BE49-F238E27FC236}">
                <a16:creationId xmlns:a16="http://schemas.microsoft.com/office/drawing/2014/main" id="{3A7358D1-2A75-1CB1-4B1B-5213E62EFD5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24161" y="2733016"/>
            <a:ext cx="2655273" cy="2952582"/>
          </a:xfrm>
          <a:prstGeom prst="rect">
            <a:avLst/>
          </a:prstGeom>
        </p:spPr>
      </p:pic>
      <p:pic>
        <p:nvPicPr>
          <p:cNvPr id="8" name="Picture 7">
            <a:extLst>
              <a:ext uri="{FF2B5EF4-FFF2-40B4-BE49-F238E27FC236}">
                <a16:creationId xmlns:a16="http://schemas.microsoft.com/office/drawing/2014/main" id="{5FBF83FA-9E76-E010-011E-E1DDB8F8E6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84945" y="2465379"/>
            <a:ext cx="3422482" cy="3487855"/>
          </a:xfrm>
          <a:prstGeom prst="rect">
            <a:avLst/>
          </a:prstGeom>
        </p:spPr>
      </p:pic>
    </p:spTree>
    <p:extLst>
      <p:ext uri="{BB962C8B-B14F-4D97-AF65-F5344CB8AC3E}">
        <p14:creationId xmlns:p14="http://schemas.microsoft.com/office/powerpoint/2010/main" val="32413725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58E87-2C3F-16A8-A0C3-2A33EA9BB33E}"/>
              </a:ext>
            </a:extLst>
          </p:cNvPr>
          <p:cNvSpPr>
            <a:spLocks noGrp="1"/>
          </p:cNvSpPr>
          <p:nvPr>
            <p:ph type="title"/>
          </p:nvPr>
        </p:nvSpPr>
        <p:spPr/>
        <p:txBody>
          <a:bodyPr/>
          <a:lstStyle/>
          <a:p>
            <a:r>
              <a:rPr lang="en-IN" dirty="0"/>
              <a:t>MOU</a:t>
            </a:r>
          </a:p>
        </p:txBody>
      </p:sp>
      <p:sp>
        <p:nvSpPr>
          <p:cNvPr id="3" name="Content Placeholder 2">
            <a:extLst>
              <a:ext uri="{FF2B5EF4-FFF2-40B4-BE49-F238E27FC236}">
                <a16:creationId xmlns:a16="http://schemas.microsoft.com/office/drawing/2014/main" id="{C4BC7BEB-236C-8608-F5F9-7B104E0364FA}"/>
              </a:ext>
            </a:extLst>
          </p:cNvPr>
          <p:cNvSpPr>
            <a:spLocks noGrp="1"/>
          </p:cNvSpPr>
          <p:nvPr>
            <p:ph idx="1"/>
          </p:nvPr>
        </p:nvSpPr>
        <p:spPr>
          <a:xfrm>
            <a:off x="477327" y="2260121"/>
            <a:ext cx="6087375" cy="3624211"/>
          </a:xfrm>
        </p:spPr>
        <p:txBody>
          <a:bodyPr>
            <a:normAutofit/>
          </a:bodyPr>
          <a:lstStyle/>
          <a:p>
            <a:pPr marL="0" indent="0" algn="just">
              <a:buNone/>
            </a:pPr>
            <a:r>
              <a:rPr lang="en-GB" sz="2000" b="1" dirty="0">
                <a:solidFill>
                  <a:srgbClr val="FF0000"/>
                </a:solidFill>
              </a:rPr>
              <a:t>MOU was signed on 27. 2. 2026 between Mahindra Pride Classroom (a CSR initiative ) ,  </a:t>
            </a:r>
            <a:r>
              <a:rPr lang="en-GB" sz="2000" b="1" dirty="0" err="1">
                <a:solidFill>
                  <a:srgbClr val="FF0000"/>
                </a:solidFill>
              </a:rPr>
              <a:t>Naandi</a:t>
            </a:r>
            <a:r>
              <a:rPr lang="en-GB" sz="2000" b="1" dirty="0">
                <a:solidFill>
                  <a:srgbClr val="FF0000"/>
                </a:solidFill>
              </a:rPr>
              <a:t> Foundation and The </a:t>
            </a:r>
            <a:r>
              <a:rPr lang="en-GB" sz="2000" b="1" dirty="0" err="1">
                <a:solidFill>
                  <a:srgbClr val="FF0000"/>
                </a:solidFill>
              </a:rPr>
              <a:t>College.An</a:t>
            </a:r>
            <a:r>
              <a:rPr lang="en-GB" sz="2000" b="1" dirty="0">
                <a:solidFill>
                  <a:srgbClr val="FF0000"/>
                </a:solidFill>
              </a:rPr>
              <a:t> employability skills training Program will be conducted in the College for 6 days Under the Coordinator ship of English Department.</a:t>
            </a:r>
            <a:endParaRPr lang="en-IN" sz="2000" dirty="0"/>
          </a:p>
        </p:txBody>
      </p:sp>
      <p:pic>
        <p:nvPicPr>
          <p:cNvPr id="5" name="Picture 4">
            <a:extLst>
              <a:ext uri="{FF2B5EF4-FFF2-40B4-BE49-F238E27FC236}">
                <a16:creationId xmlns:a16="http://schemas.microsoft.com/office/drawing/2014/main" id="{4A0EA95D-34F5-2E38-88E2-803425DF43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62086" y="1327150"/>
            <a:ext cx="4802753" cy="5326473"/>
          </a:xfrm>
          <a:prstGeom prst="rect">
            <a:avLst/>
          </a:prstGeom>
        </p:spPr>
      </p:pic>
      <p:pic>
        <p:nvPicPr>
          <p:cNvPr id="7" name="Picture 6">
            <a:extLst>
              <a:ext uri="{FF2B5EF4-FFF2-40B4-BE49-F238E27FC236}">
                <a16:creationId xmlns:a16="http://schemas.microsoft.com/office/drawing/2014/main" id="{8608D42A-F1CF-232C-F666-798B3C187F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38907" y="4339087"/>
            <a:ext cx="4094806" cy="2415396"/>
          </a:xfrm>
          <a:prstGeom prst="rect">
            <a:avLst/>
          </a:prstGeom>
        </p:spPr>
      </p:pic>
    </p:spTree>
    <p:extLst>
      <p:ext uri="{BB962C8B-B14F-4D97-AF65-F5344CB8AC3E}">
        <p14:creationId xmlns:p14="http://schemas.microsoft.com/office/powerpoint/2010/main" val="1142623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0D940-5C53-80A3-5C5A-026DEEEEBC80}"/>
              </a:ext>
            </a:extLst>
          </p:cNvPr>
          <p:cNvSpPr>
            <a:spLocks noGrp="1"/>
          </p:cNvSpPr>
          <p:nvPr>
            <p:ph type="title"/>
          </p:nvPr>
        </p:nvSpPr>
        <p:spPr/>
        <p:txBody>
          <a:bodyPr/>
          <a:lstStyle/>
          <a:p>
            <a:r>
              <a:rPr lang="en-IN" dirty="0"/>
              <a:t>Publications</a:t>
            </a:r>
          </a:p>
        </p:txBody>
      </p:sp>
      <p:pic>
        <p:nvPicPr>
          <p:cNvPr id="5" name="Content Placeholder 4">
            <a:extLst>
              <a:ext uri="{FF2B5EF4-FFF2-40B4-BE49-F238E27FC236}">
                <a16:creationId xmlns:a16="http://schemas.microsoft.com/office/drawing/2014/main" id="{B14714D5-D475-3AF3-60F1-3AF4F062CF82}"/>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1735" y="2073285"/>
            <a:ext cx="4418337" cy="4439658"/>
          </a:xfrm>
          <a:prstGeom prst="rect">
            <a:avLst/>
          </a:prstGeom>
        </p:spPr>
      </p:pic>
      <p:pic>
        <p:nvPicPr>
          <p:cNvPr id="7" name="Picture 6">
            <a:extLst>
              <a:ext uri="{FF2B5EF4-FFF2-40B4-BE49-F238E27FC236}">
                <a16:creationId xmlns:a16="http://schemas.microsoft.com/office/drawing/2014/main" id="{E239102E-E0A3-92E4-558C-CBE2C5972DCB}"/>
              </a:ext>
            </a:extLst>
          </p:cNvPr>
          <p:cNvPicPr>
            <a:picLocks noChangeAspect="1"/>
          </p:cNvPicPr>
          <p:nvPr/>
        </p:nvPicPr>
        <p:blipFill>
          <a:blip r:embed="rId3" cstate="print">
            <a:extLst>
              <a:ext uri="{28A0092B-C50C-407E-A947-70E740481C1C}">
                <a14:useLocalDpi xmlns:a14="http://schemas.microsoft.com/office/drawing/2010/main" val="0"/>
              </a:ext>
            </a:extLst>
          </a:blip>
          <a:srcRect b="12338"/>
          <a:stretch>
            <a:fillRect/>
          </a:stretch>
        </p:blipFill>
        <p:spPr>
          <a:xfrm>
            <a:off x="4848911" y="2700923"/>
            <a:ext cx="1769020" cy="2951463"/>
          </a:xfrm>
          <a:prstGeom prst="rect">
            <a:avLst/>
          </a:prstGeom>
        </p:spPr>
      </p:pic>
      <p:pic>
        <p:nvPicPr>
          <p:cNvPr id="9" name="Picture 8">
            <a:extLst>
              <a:ext uri="{FF2B5EF4-FFF2-40B4-BE49-F238E27FC236}">
                <a16:creationId xmlns:a16="http://schemas.microsoft.com/office/drawing/2014/main" id="{C1458CA3-7834-4B02-1508-473DEB54D8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26770" y="1745478"/>
            <a:ext cx="5204604" cy="4862355"/>
          </a:xfrm>
          <a:prstGeom prst="rect">
            <a:avLst/>
          </a:prstGeom>
        </p:spPr>
      </p:pic>
    </p:spTree>
    <p:extLst>
      <p:ext uri="{BB962C8B-B14F-4D97-AF65-F5344CB8AC3E}">
        <p14:creationId xmlns:p14="http://schemas.microsoft.com/office/powerpoint/2010/main" val="19110450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06174" y="0"/>
            <a:ext cx="3131388" cy="707886"/>
          </a:xfrm>
          <a:prstGeom prst="rect">
            <a:avLst/>
          </a:prstGeom>
          <a:noFill/>
        </p:spPr>
        <p:txBody>
          <a:bodyPr wrap="square" rtlCol="0">
            <a:spAutoFit/>
          </a:bodyPr>
          <a:lstStyle/>
          <a:p>
            <a:r>
              <a:rPr lang="en-US" sz="4000" b="1" dirty="0">
                <a:latin typeface="Times New Roman" panose="02020603050405020304" pitchFamily="18" charset="0"/>
                <a:cs typeface="Times New Roman" panose="02020603050405020304" pitchFamily="18" charset="0"/>
              </a:rPr>
              <a:t>Internship</a:t>
            </a:r>
            <a:endParaRPr lang="en-IN" sz="4000" b="1"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69458" y="42944"/>
            <a:ext cx="767309" cy="730520"/>
          </a:xfrm>
          <a:prstGeom prst="rect">
            <a:avLst/>
          </a:prstGeom>
        </p:spPr>
      </p:pic>
      <p:pic>
        <p:nvPicPr>
          <p:cNvPr id="4" name="Picture 3"/>
          <p:cNvPicPr>
            <a:picLocks noChangeAspect="1"/>
          </p:cNvPicPr>
          <p:nvPr/>
        </p:nvPicPr>
        <p:blipFill>
          <a:blip r:embed="rId3"/>
          <a:stretch>
            <a:fillRect/>
          </a:stretch>
        </p:blipFill>
        <p:spPr>
          <a:xfrm>
            <a:off x="11422171" y="28525"/>
            <a:ext cx="752580" cy="809738"/>
          </a:xfrm>
          <a:prstGeom prst="rect">
            <a:avLst/>
          </a:prstGeom>
        </p:spPr>
      </p:pic>
      <p:pic>
        <p:nvPicPr>
          <p:cNvPr id="5" name="Picture 4"/>
          <p:cNvPicPr>
            <a:picLocks noChangeAspect="1"/>
          </p:cNvPicPr>
          <p:nvPr/>
        </p:nvPicPr>
        <p:blipFill>
          <a:blip r:embed="rId4"/>
          <a:stretch>
            <a:fillRect/>
          </a:stretch>
        </p:blipFill>
        <p:spPr>
          <a:xfrm>
            <a:off x="740674" y="965262"/>
            <a:ext cx="4479026" cy="5676837"/>
          </a:xfrm>
          <a:prstGeom prst="rect">
            <a:avLst/>
          </a:prstGeom>
        </p:spPr>
      </p:pic>
      <p:pic>
        <p:nvPicPr>
          <p:cNvPr id="6" name="Picture 5"/>
          <p:cNvPicPr>
            <a:picLocks noChangeAspect="1"/>
          </p:cNvPicPr>
          <p:nvPr/>
        </p:nvPicPr>
        <p:blipFill>
          <a:blip r:embed="rId5"/>
          <a:stretch>
            <a:fillRect/>
          </a:stretch>
        </p:blipFill>
        <p:spPr>
          <a:xfrm>
            <a:off x="5373981" y="707886"/>
            <a:ext cx="5132988" cy="2999567"/>
          </a:xfrm>
          <a:prstGeom prst="rect">
            <a:avLst/>
          </a:prstGeom>
        </p:spPr>
      </p:pic>
      <p:pic>
        <p:nvPicPr>
          <p:cNvPr id="7" name="Picture 6"/>
          <p:cNvPicPr>
            <a:picLocks noChangeAspect="1"/>
          </p:cNvPicPr>
          <p:nvPr/>
        </p:nvPicPr>
        <p:blipFill>
          <a:blip r:embed="rId6"/>
          <a:stretch>
            <a:fillRect/>
          </a:stretch>
        </p:blipFill>
        <p:spPr>
          <a:xfrm>
            <a:off x="5420713" y="3502500"/>
            <a:ext cx="5086256" cy="3355500"/>
          </a:xfrm>
          <a:prstGeom prst="rect">
            <a:avLst/>
          </a:prstGeom>
        </p:spPr>
      </p:pic>
      <p:sp>
        <p:nvSpPr>
          <p:cNvPr id="8" name="TextBox 7">
            <a:extLst>
              <a:ext uri="{FF2B5EF4-FFF2-40B4-BE49-F238E27FC236}">
                <a16:creationId xmlns:a16="http://schemas.microsoft.com/office/drawing/2014/main" id="{57CD756F-B0B0-3391-4FAA-22556EBEBEE0}"/>
              </a:ext>
            </a:extLst>
          </p:cNvPr>
          <p:cNvSpPr txBox="1"/>
          <p:nvPr/>
        </p:nvSpPr>
        <p:spPr>
          <a:xfrm>
            <a:off x="836767" y="42944"/>
            <a:ext cx="2521844" cy="461665"/>
          </a:xfrm>
          <a:prstGeom prst="rect">
            <a:avLst/>
          </a:prstGeom>
          <a:noFill/>
        </p:spPr>
        <p:txBody>
          <a:bodyPr wrap="none" rtlCol="0">
            <a:spAutoFit/>
          </a:bodyPr>
          <a:lstStyle/>
          <a:p>
            <a:r>
              <a:rPr lang="en-IN" sz="2400" b="1" dirty="0"/>
              <a:t>Session 2024-26</a:t>
            </a:r>
          </a:p>
        </p:txBody>
      </p:sp>
    </p:spTree>
    <p:extLst>
      <p:ext uri="{BB962C8B-B14F-4D97-AF65-F5344CB8AC3E}">
        <p14:creationId xmlns:p14="http://schemas.microsoft.com/office/powerpoint/2010/main" val="3308320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424022" y="0"/>
            <a:ext cx="6521569" cy="707886"/>
          </a:xfrm>
          <a:prstGeom prst="rect">
            <a:avLst/>
          </a:prstGeom>
          <a:noFill/>
        </p:spPr>
        <p:txBody>
          <a:bodyPr wrap="square" rtlCol="0">
            <a:spAutoFit/>
          </a:bodyPr>
          <a:lstStyle/>
          <a:p>
            <a:r>
              <a:rPr lang="en-US" sz="4000" b="1" dirty="0">
                <a:latin typeface="Times New Roman" panose="02020603050405020304" pitchFamily="18" charset="0"/>
                <a:cs typeface="Times New Roman" panose="02020603050405020304" pitchFamily="18" charset="0"/>
              </a:rPr>
              <a:t>Physical Education/Sports</a:t>
            </a:r>
            <a:endParaRPr lang="en-IN" sz="4000"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69458" y="42944"/>
            <a:ext cx="767309" cy="730520"/>
          </a:xfrm>
          <a:prstGeom prst="rect">
            <a:avLst/>
          </a:prstGeom>
        </p:spPr>
      </p:pic>
      <p:pic>
        <p:nvPicPr>
          <p:cNvPr id="5" name="Picture 4"/>
          <p:cNvPicPr>
            <a:picLocks noChangeAspect="1"/>
          </p:cNvPicPr>
          <p:nvPr/>
        </p:nvPicPr>
        <p:blipFill>
          <a:blip r:embed="rId3"/>
          <a:stretch>
            <a:fillRect/>
          </a:stretch>
        </p:blipFill>
        <p:spPr>
          <a:xfrm>
            <a:off x="11422171" y="28525"/>
            <a:ext cx="752580" cy="809738"/>
          </a:xfrm>
          <a:prstGeom prst="rect">
            <a:avLst/>
          </a:prstGeom>
        </p:spPr>
      </p:pic>
      <p:pic>
        <p:nvPicPr>
          <p:cNvPr id="8" name="Picture 7"/>
          <p:cNvPicPr>
            <a:picLocks noChangeAspect="1"/>
          </p:cNvPicPr>
          <p:nvPr/>
        </p:nvPicPr>
        <p:blipFill>
          <a:blip r:embed="rId4"/>
          <a:stretch>
            <a:fillRect/>
          </a:stretch>
        </p:blipFill>
        <p:spPr>
          <a:xfrm>
            <a:off x="69458" y="977900"/>
            <a:ext cx="3905642" cy="5753100"/>
          </a:xfrm>
          <a:prstGeom prst="rect">
            <a:avLst/>
          </a:prstGeom>
        </p:spPr>
      </p:pic>
      <p:pic>
        <p:nvPicPr>
          <p:cNvPr id="10" name="Picture 9"/>
          <p:cNvPicPr>
            <a:picLocks noChangeAspect="1"/>
          </p:cNvPicPr>
          <p:nvPr/>
        </p:nvPicPr>
        <p:blipFill>
          <a:blip r:embed="rId5"/>
          <a:stretch>
            <a:fillRect/>
          </a:stretch>
        </p:blipFill>
        <p:spPr>
          <a:xfrm>
            <a:off x="3975100" y="990601"/>
            <a:ext cx="2574211" cy="5740400"/>
          </a:xfrm>
          <a:prstGeom prst="rect">
            <a:avLst/>
          </a:prstGeom>
        </p:spPr>
      </p:pic>
      <p:pic>
        <p:nvPicPr>
          <p:cNvPr id="11" name="Picture 10"/>
          <p:cNvPicPr>
            <a:picLocks noChangeAspect="1"/>
          </p:cNvPicPr>
          <p:nvPr/>
        </p:nvPicPr>
        <p:blipFill rotWithShape="1">
          <a:blip r:embed="rId6"/>
          <a:srcRect l="11852" t="20041" r="24938" b="18231"/>
          <a:stretch/>
        </p:blipFill>
        <p:spPr>
          <a:xfrm>
            <a:off x="6549311" y="990601"/>
            <a:ext cx="5625440" cy="3035299"/>
          </a:xfrm>
          <a:prstGeom prst="rect">
            <a:avLst/>
          </a:prstGeom>
        </p:spPr>
      </p:pic>
      <p:pic>
        <p:nvPicPr>
          <p:cNvPr id="12" name="Picture 11"/>
          <p:cNvPicPr>
            <a:picLocks noChangeAspect="1"/>
          </p:cNvPicPr>
          <p:nvPr/>
        </p:nvPicPr>
        <p:blipFill>
          <a:blip r:embed="rId7"/>
          <a:stretch>
            <a:fillRect/>
          </a:stretch>
        </p:blipFill>
        <p:spPr>
          <a:xfrm>
            <a:off x="6549311" y="4038600"/>
            <a:ext cx="5625440" cy="2692399"/>
          </a:xfrm>
          <a:prstGeom prst="rect">
            <a:avLst/>
          </a:prstGeom>
        </p:spPr>
      </p:pic>
      <p:sp>
        <p:nvSpPr>
          <p:cNvPr id="2" name="TextBox 1">
            <a:extLst>
              <a:ext uri="{FF2B5EF4-FFF2-40B4-BE49-F238E27FC236}">
                <a16:creationId xmlns:a16="http://schemas.microsoft.com/office/drawing/2014/main" id="{749C1394-C353-B174-4381-7D850D2EC082}"/>
              </a:ext>
            </a:extLst>
          </p:cNvPr>
          <p:cNvSpPr txBox="1"/>
          <p:nvPr/>
        </p:nvSpPr>
        <p:spPr>
          <a:xfrm>
            <a:off x="4433976" y="614919"/>
            <a:ext cx="2294627" cy="369332"/>
          </a:xfrm>
          <a:prstGeom prst="rect">
            <a:avLst/>
          </a:prstGeom>
          <a:noFill/>
        </p:spPr>
        <p:txBody>
          <a:bodyPr wrap="square" rtlCol="0">
            <a:spAutoFit/>
          </a:bodyPr>
          <a:lstStyle/>
          <a:p>
            <a:r>
              <a:rPr lang="en-IN" b="1" dirty="0"/>
              <a:t>Session- 2023-26</a:t>
            </a:r>
          </a:p>
        </p:txBody>
      </p:sp>
    </p:spTree>
    <p:extLst>
      <p:ext uri="{BB962C8B-B14F-4D97-AF65-F5344CB8AC3E}">
        <p14:creationId xmlns:p14="http://schemas.microsoft.com/office/powerpoint/2010/main" val="1370265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1BE224-EE7E-FC80-183B-E1143505C4C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902" y="751934"/>
            <a:ext cx="5260675" cy="5260675"/>
          </a:xfrm>
          <a:prstGeom prst="rect">
            <a:avLst/>
          </a:prstGeom>
        </p:spPr>
      </p:pic>
      <p:pic>
        <p:nvPicPr>
          <p:cNvPr id="5" name="Picture 4">
            <a:extLst>
              <a:ext uri="{FF2B5EF4-FFF2-40B4-BE49-F238E27FC236}">
                <a16:creationId xmlns:a16="http://schemas.microsoft.com/office/drawing/2014/main" id="{879AA581-7106-CF99-7E92-14A392AE4C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8581" y="702018"/>
            <a:ext cx="4556747" cy="5360506"/>
          </a:xfrm>
          <a:prstGeom prst="rect">
            <a:avLst/>
          </a:prstGeom>
        </p:spPr>
      </p:pic>
      <p:sp>
        <p:nvSpPr>
          <p:cNvPr id="6" name="TextBox 5">
            <a:extLst>
              <a:ext uri="{FF2B5EF4-FFF2-40B4-BE49-F238E27FC236}">
                <a16:creationId xmlns:a16="http://schemas.microsoft.com/office/drawing/2014/main" id="{C9FAA678-9508-1EBF-1539-42BEE5DE6884}"/>
              </a:ext>
            </a:extLst>
          </p:cNvPr>
          <p:cNvSpPr txBox="1"/>
          <p:nvPr/>
        </p:nvSpPr>
        <p:spPr>
          <a:xfrm>
            <a:off x="5107556" y="6155982"/>
            <a:ext cx="4183093" cy="369332"/>
          </a:xfrm>
          <a:prstGeom prst="rect">
            <a:avLst/>
          </a:prstGeom>
          <a:noFill/>
        </p:spPr>
        <p:txBody>
          <a:bodyPr wrap="square" rtlCol="0">
            <a:spAutoFit/>
          </a:bodyPr>
          <a:lstStyle/>
          <a:p>
            <a:r>
              <a:rPr lang="en-IN" b="1" dirty="0"/>
              <a:t>Sports Tournament</a:t>
            </a:r>
          </a:p>
        </p:txBody>
      </p:sp>
    </p:spTree>
    <p:extLst>
      <p:ext uri="{BB962C8B-B14F-4D97-AF65-F5344CB8AC3E}">
        <p14:creationId xmlns:p14="http://schemas.microsoft.com/office/powerpoint/2010/main" val="19752996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25633F-D8BA-FC02-7820-F6A15661B1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9930" y="170131"/>
            <a:ext cx="5583669" cy="6325559"/>
          </a:xfrm>
          <a:prstGeom prst="rect">
            <a:avLst/>
          </a:prstGeom>
        </p:spPr>
      </p:pic>
      <p:pic>
        <p:nvPicPr>
          <p:cNvPr id="7" name="Picture 6">
            <a:extLst>
              <a:ext uri="{FF2B5EF4-FFF2-40B4-BE49-F238E27FC236}">
                <a16:creationId xmlns:a16="http://schemas.microsoft.com/office/drawing/2014/main" id="{43F453C1-AA78-0B8B-3E97-870776EBE8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07321" y="336430"/>
            <a:ext cx="5031914" cy="6159260"/>
          </a:xfrm>
          <a:prstGeom prst="rect">
            <a:avLst/>
          </a:prstGeom>
        </p:spPr>
      </p:pic>
    </p:spTree>
    <p:extLst>
      <p:ext uri="{BB962C8B-B14F-4D97-AF65-F5344CB8AC3E}">
        <p14:creationId xmlns:p14="http://schemas.microsoft.com/office/powerpoint/2010/main" val="6142684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38535" y="78278"/>
            <a:ext cx="5331067" cy="707886"/>
          </a:xfrm>
          <a:prstGeom prst="rect">
            <a:avLst/>
          </a:prstGeom>
          <a:noFill/>
        </p:spPr>
        <p:txBody>
          <a:bodyPr wrap="square" rtlCol="0">
            <a:spAutoFit/>
          </a:bodyPr>
          <a:lstStyle/>
          <a:p>
            <a:r>
              <a:rPr lang="en-US" sz="4000" b="1" dirty="0">
                <a:latin typeface="Times New Roman" panose="02020603050405020304" pitchFamily="18" charset="0"/>
                <a:cs typeface="Times New Roman" panose="02020603050405020304" pitchFamily="18" charset="0"/>
              </a:rPr>
              <a:t>Vocational Course</a:t>
            </a:r>
            <a:endParaRPr lang="en-IN" sz="4000" b="1"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44058" y="55644"/>
            <a:ext cx="767309" cy="730520"/>
          </a:xfrm>
          <a:prstGeom prst="rect">
            <a:avLst/>
          </a:prstGeom>
        </p:spPr>
      </p:pic>
      <p:pic>
        <p:nvPicPr>
          <p:cNvPr id="4" name="Picture 3"/>
          <p:cNvPicPr>
            <a:picLocks noChangeAspect="1"/>
          </p:cNvPicPr>
          <p:nvPr/>
        </p:nvPicPr>
        <p:blipFill>
          <a:blip r:embed="rId3"/>
          <a:stretch>
            <a:fillRect/>
          </a:stretch>
        </p:blipFill>
        <p:spPr>
          <a:xfrm>
            <a:off x="11396771" y="41225"/>
            <a:ext cx="752580" cy="809738"/>
          </a:xfrm>
          <a:prstGeom prst="rect">
            <a:avLst/>
          </a:prstGeom>
        </p:spPr>
      </p:pic>
      <p:sp>
        <p:nvSpPr>
          <p:cNvPr id="5" name="Rectangle 4"/>
          <p:cNvSpPr/>
          <p:nvPr/>
        </p:nvSpPr>
        <p:spPr>
          <a:xfrm>
            <a:off x="198169" y="5949862"/>
            <a:ext cx="11828255" cy="646331"/>
          </a:xfrm>
          <a:prstGeom prst="rect">
            <a:avLst/>
          </a:prstGeom>
        </p:spPr>
        <p:txBody>
          <a:bodyPr wrap="square">
            <a:spAutoFit/>
          </a:bodyPr>
          <a:lstStyle/>
          <a:p>
            <a:r>
              <a:rPr lang="en-IN" b="1" dirty="0" err="1"/>
              <a:t>नारी</a:t>
            </a:r>
            <a:r>
              <a:rPr lang="en-IN" b="1" dirty="0"/>
              <a:t> </a:t>
            </a:r>
            <a:r>
              <a:rPr lang="en-IN" b="1" dirty="0" err="1"/>
              <a:t>शिक्षा</a:t>
            </a:r>
            <a:r>
              <a:rPr lang="en-IN" b="1" dirty="0"/>
              <a:t> </a:t>
            </a:r>
            <a:r>
              <a:rPr lang="en-IN" b="1" dirty="0" err="1"/>
              <a:t>निकेतन</a:t>
            </a:r>
            <a:r>
              <a:rPr lang="en-IN" b="1" dirty="0"/>
              <a:t> </a:t>
            </a:r>
            <a:r>
              <a:rPr lang="en-IN" b="1" dirty="0" err="1"/>
              <a:t>पीजी</a:t>
            </a:r>
            <a:r>
              <a:rPr lang="en-IN" b="1" dirty="0"/>
              <a:t> </a:t>
            </a:r>
            <a:r>
              <a:rPr lang="en-IN" b="1" dirty="0" err="1"/>
              <a:t>कॉलेज</a:t>
            </a:r>
            <a:r>
              <a:rPr lang="en-IN" b="1" dirty="0"/>
              <a:t>, </a:t>
            </a:r>
            <a:r>
              <a:rPr lang="en-IN" b="1" dirty="0" err="1"/>
              <a:t>लखनऊ</a:t>
            </a:r>
            <a:r>
              <a:rPr lang="en-IN" b="1" dirty="0"/>
              <a:t> </a:t>
            </a:r>
            <a:r>
              <a:rPr lang="en-IN" b="1" dirty="0" err="1"/>
              <a:t>में</a:t>
            </a:r>
            <a:r>
              <a:rPr lang="en-IN" b="1" dirty="0"/>
              <a:t> </a:t>
            </a:r>
            <a:r>
              <a:rPr lang="en-IN" b="1" dirty="0" err="1"/>
              <a:t>वनस्पति</a:t>
            </a:r>
            <a:r>
              <a:rPr lang="en-IN" b="1" dirty="0"/>
              <a:t> </a:t>
            </a:r>
            <a:r>
              <a:rPr lang="en-IN" b="1" dirty="0" err="1"/>
              <a:t>विज्ञान</a:t>
            </a:r>
            <a:r>
              <a:rPr lang="en-IN" b="1" dirty="0"/>
              <a:t> </a:t>
            </a:r>
            <a:r>
              <a:rPr lang="en-IN" b="1" dirty="0" err="1"/>
              <a:t>विभाग</a:t>
            </a:r>
            <a:r>
              <a:rPr lang="en-IN" b="1" dirty="0"/>
              <a:t> </a:t>
            </a:r>
            <a:r>
              <a:rPr lang="en-IN" b="1" dirty="0" err="1"/>
              <a:t>द्वारा</a:t>
            </a:r>
            <a:r>
              <a:rPr lang="en-IN" b="1" dirty="0"/>
              <a:t> </a:t>
            </a:r>
            <a:r>
              <a:rPr lang="en-IN" b="1" dirty="0" err="1"/>
              <a:t>छात्राओं</a:t>
            </a:r>
            <a:r>
              <a:rPr lang="en-IN" b="1" dirty="0"/>
              <a:t> </a:t>
            </a:r>
            <a:r>
              <a:rPr lang="en-IN" b="1" dirty="0" err="1"/>
              <a:t>के</a:t>
            </a:r>
            <a:r>
              <a:rPr lang="en-IN" b="1" dirty="0"/>
              <a:t> </a:t>
            </a:r>
            <a:r>
              <a:rPr lang="en-IN" b="1" dirty="0" err="1"/>
              <a:t>अंदर</a:t>
            </a:r>
            <a:r>
              <a:rPr lang="en-IN" b="1" dirty="0"/>
              <a:t> </a:t>
            </a:r>
            <a:r>
              <a:rPr lang="en-IN" b="1" dirty="0" err="1"/>
              <a:t>उद्यमिता</a:t>
            </a:r>
            <a:r>
              <a:rPr lang="en-IN" b="1" dirty="0"/>
              <a:t> </a:t>
            </a:r>
            <a:r>
              <a:rPr lang="en-IN" b="1" dirty="0" err="1"/>
              <a:t>कौशल</a:t>
            </a:r>
            <a:r>
              <a:rPr lang="en-IN" b="1" dirty="0"/>
              <a:t> </a:t>
            </a:r>
            <a:r>
              <a:rPr lang="en-IN" b="1" dirty="0" err="1"/>
              <a:t>विकसित</a:t>
            </a:r>
            <a:r>
              <a:rPr lang="en-IN" b="1" dirty="0"/>
              <a:t> </a:t>
            </a:r>
            <a:r>
              <a:rPr lang="en-IN" b="1" dirty="0" err="1"/>
              <a:t>करने</a:t>
            </a:r>
            <a:r>
              <a:rPr lang="en-IN" b="1" dirty="0"/>
              <a:t> </a:t>
            </a:r>
            <a:r>
              <a:rPr lang="en-IN" b="1" dirty="0" err="1"/>
              <a:t>के</a:t>
            </a:r>
            <a:r>
              <a:rPr lang="en-IN" b="1" dirty="0"/>
              <a:t> </a:t>
            </a:r>
            <a:r>
              <a:rPr lang="en-IN" b="1" dirty="0" err="1"/>
              <a:t>लिए</a:t>
            </a:r>
            <a:r>
              <a:rPr lang="en-IN" b="1" dirty="0"/>
              <a:t>  </a:t>
            </a:r>
            <a:r>
              <a:rPr lang="hi-IN" b="1" dirty="0"/>
              <a:t>वोकेशनल कोर्स (व्यावसायिक पाठ्यक्रम)</a:t>
            </a:r>
            <a:r>
              <a:rPr lang="en-US" b="1" dirty="0"/>
              <a:t> </a:t>
            </a:r>
            <a:r>
              <a:rPr lang="hi-IN" b="1" dirty="0"/>
              <a:t>के अंतर्गत</a:t>
            </a:r>
            <a:r>
              <a:rPr lang="en-US" b="1" dirty="0"/>
              <a:t> </a:t>
            </a:r>
            <a:r>
              <a:rPr lang="en-IN" b="1" dirty="0" err="1"/>
              <a:t>आयॅस्टर</a:t>
            </a:r>
            <a:r>
              <a:rPr lang="en-IN" b="1" dirty="0"/>
              <a:t> (</a:t>
            </a:r>
            <a:r>
              <a:rPr lang="en-IN" b="1" dirty="0" err="1"/>
              <a:t>ढिंगरी</a:t>
            </a:r>
            <a:r>
              <a:rPr lang="en-IN" b="1" dirty="0"/>
              <a:t>) </a:t>
            </a:r>
            <a:r>
              <a:rPr lang="en-IN" b="1" dirty="0" err="1"/>
              <a:t>मशरूम</a:t>
            </a:r>
            <a:r>
              <a:rPr lang="en-IN" b="1" dirty="0"/>
              <a:t> </a:t>
            </a:r>
            <a:r>
              <a:rPr lang="en-IN" b="1" dirty="0" err="1"/>
              <a:t>का</a:t>
            </a:r>
            <a:r>
              <a:rPr lang="en-IN" b="1" dirty="0"/>
              <a:t> </a:t>
            </a:r>
            <a:r>
              <a:rPr lang="en-IN" b="1" dirty="0" err="1"/>
              <a:t>उत्पादन</a:t>
            </a:r>
            <a:r>
              <a:rPr lang="en-IN" b="1" dirty="0"/>
              <a:t> </a:t>
            </a:r>
            <a:r>
              <a:rPr lang="en-IN" b="1" dirty="0" err="1"/>
              <a:t>शुरू</a:t>
            </a:r>
            <a:r>
              <a:rPr lang="en-IN" b="1" dirty="0"/>
              <a:t> </a:t>
            </a:r>
            <a:r>
              <a:rPr lang="en-IN" b="1" dirty="0" err="1"/>
              <a:t>किया</a:t>
            </a:r>
            <a:r>
              <a:rPr lang="en-IN" b="1" dirty="0"/>
              <a:t> </a:t>
            </a:r>
            <a:r>
              <a:rPr lang="en-IN" b="1" dirty="0" err="1"/>
              <a:t>गया</a:t>
            </a:r>
            <a:r>
              <a:rPr lang="en-IN" b="1" dirty="0"/>
              <a:t> </a:t>
            </a:r>
            <a:r>
              <a:rPr lang="en-IN" b="1" dirty="0" err="1"/>
              <a:t>है</a:t>
            </a:r>
            <a:r>
              <a:rPr lang="en-IN" b="1" dirty="0"/>
              <a:t>।</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9722" y="850963"/>
            <a:ext cx="2979629" cy="4832136"/>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851" y="850963"/>
            <a:ext cx="4832136" cy="4832136"/>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11610" y="850963"/>
            <a:ext cx="4832136" cy="4832136"/>
          </a:xfrm>
          <a:prstGeom prst="rect">
            <a:avLst/>
          </a:prstGeom>
        </p:spPr>
      </p:pic>
    </p:spTree>
    <p:extLst>
      <p:ext uri="{BB962C8B-B14F-4D97-AF65-F5344CB8AC3E}">
        <p14:creationId xmlns:p14="http://schemas.microsoft.com/office/powerpoint/2010/main" val="17718127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E1FEA74-7EA7-649D-82B9-94C5B8A8A4FF}"/>
              </a:ext>
            </a:extLst>
          </p:cNvPr>
          <p:cNvSpPr txBox="1"/>
          <p:nvPr/>
        </p:nvSpPr>
        <p:spPr>
          <a:xfrm>
            <a:off x="3927827" y="381661"/>
            <a:ext cx="3950898" cy="461665"/>
          </a:xfrm>
          <a:prstGeom prst="rect">
            <a:avLst/>
          </a:prstGeom>
          <a:noFill/>
        </p:spPr>
        <p:txBody>
          <a:bodyPr wrap="square" rtlCol="0">
            <a:spAutoFit/>
          </a:bodyPr>
          <a:lstStyle/>
          <a:p>
            <a:r>
              <a:rPr lang="en-GB" sz="2400" b="1" dirty="0">
                <a:solidFill>
                  <a:srgbClr val="FF0000"/>
                </a:solidFill>
                <a:latin typeface="Arial Black" panose="020B0A04020102020204" pitchFamily="34" charset="0"/>
              </a:rPr>
              <a:t>ANTHROPOLOGY LAB</a:t>
            </a:r>
            <a:endParaRPr lang="en-IN" sz="2400" b="1" dirty="0">
              <a:solidFill>
                <a:srgbClr val="FF0000"/>
              </a:solidFill>
              <a:latin typeface="Arial Black" panose="020B0A04020102020204" pitchFamily="34" charset="0"/>
            </a:endParaRPr>
          </a:p>
        </p:txBody>
      </p:sp>
      <p:pic>
        <p:nvPicPr>
          <p:cNvPr id="4" name="Picture 3">
            <a:extLst>
              <a:ext uri="{FF2B5EF4-FFF2-40B4-BE49-F238E27FC236}">
                <a16:creationId xmlns:a16="http://schemas.microsoft.com/office/drawing/2014/main" id="{82EC9F11-29DD-DE28-48F1-6C44330A8A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1418" y="1212658"/>
            <a:ext cx="6576203" cy="4932153"/>
          </a:xfrm>
          <a:prstGeom prst="rect">
            <a:avLst/>
          </a:prstGeom>
        </p:spPr>
      </p:pic>
      <p:pic>
        <p:nvPicPr>
          <p:cNvPr id="6" name="Picture 5">
            <a:extLst>
              <a:ext uri="{FF2B5EF4-FFF2-40B4-BE49-F238E27FC236}">
                <a16:creationId xmlns:a16="http://schemas.microsoft.com/office/drawing/2014/main" id="{8107F927-B009-67BF-5D22-50A2A63781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46832" y="1125900"/>
            <a:ext cx="4307456" cy="3230592"/>
          </a:xfrm>
          <a:prstGeom prst="rect">
            <a:avLst/>
          </a:prstGeom>
        </p:spPr>
      </p:pic>
      <p:sp>
        <p:nvSpPr>
          <p:cNvPr id="7" name="TextBox 6">
            <a:extLst>
              <a:ext uri="{FF2B5EF4-FFF2-40B4-BE49-F238E27FC236}">
                <a16:creationId xmlns:a16="http://schemas.microsoft.com/office/drawing/2014/main" id="{C57B7CE8-A2B6-072A-BC94-28B0F401D315}"/>
              </a:ext>
            </a:extLst>
          </p:cNvPr>
          <p:cNvSpPr txBox="1"/>
          <p:nvPr/>
        </p:nvSpPr>
        <p:spPr>
          <a:xfrm>
            <a:off x="8773510" y="5114217"/>
            <a:ext cx="3418490" cy="369332"/>
          </a:xfrm>
          <a:prstGeom prst="rect">
            <a:avLst/>
          </a:prstGeom>
          <a:noFill/>
        </p:spPr>
        <p:txBody>
          <a:bodyPr wrap="square" rtlCol="0">
            <a:spAutoFit/>
          </a:bodyPr>
          <a:lstStyle/>
          <a:p>
            <a:r>
              <a:rPr lang="en-GB" b="1" dirty="0" err="1"/>
              <a:t>Somatometric</a:t>
            </a:r>
            <a:r>
              <a:rPr lang="en-GB" b="1" dirty="0"/>
              <a:t> Measurements</a:t>
            </a:r>
            <a:endParaRPr lang="en-IN" b="1" dirty="0"/>
          </a:p>
        </p:txBody>
      </p:sp>
      <p:sp>
        <p:nvSpPr>
          <p:cNvPr id="8" name="TextBox 7">
            <a:extLst>
              <a:ext uri="{FF2B5EF4-FFF2-40B4-BE49-F238E27FC236}">
                <a16:creationId xmlns:a16="http://schemas.microsoft.com/office/drawing/2014/main" id="{206026FA-386B-0EA5-4BDC-8AF7B48AE07E}"/>
              </a:ext>
            </a:extLst>
          </p:cNvPr>
          <p:cNvSpPr txBox="1"/>
          <p:nvPr/>
        </p:nvSpPr>
        <p:spPr>
          <a:xfrm>
            <a:off x="1369410" y="6144811"/>
            <a:ext cx="4468682" cy="369332"/>
          </a:xfrm>
          <a:prstGeom prst="rect">
            <a:avLst/>
          </a:prstGeom>
          <a:noFill/>
        </p:spPr>
        <p:txBody>
          <a:bodyPr wrap="square" rtlCol="0">
            <a:spAutoFit/>
          </a:bodyPr>
          <a:lstStyle/>
          <a:p>
            <a:r>
              <a:rPr lang="en-GB" b="1" dirty="0"/>
              <a:t>Serology (Blood group testing) </a:t>
            </a:r>
            <a:endParaRPr lang="en-IN" b="1" dirty="0"/>
          </a:p>
        </p:txBody>
      </p:sp>
      <p:pic>
        <p:nvPicPr>
          <p:cNvPr id="10" name="Picture 9">
            <a:extLst>
              <a:ext uri="{FF2B5EF4-FFF2-40B4-BE49-F238E27FC236}">
                <a16:creationId xmlns:a16="http://schemas.microsoft.com/office/drawing/2014/main" id="{89590599-CA9A-4378-7A7A-B03E10826D78}"/>
              </a:ext>
            </a:extLst>
          </p:cNvPr>
          <p:cNvPicPr>
            <a:picLocks noChangeAspect="1"/>
          </p:cNvPicPr>
          <p:nvPr/>
        </p:nvPicPr>
        <p:blipFill>
          <a:blip r:embed="rId4"/>
          <a:stretch>
            <a:fillRect/>
          </a:stretch>
        </p:blipFill>
        <p:spPr>
          <a:xfrm>
            <a:off x="7046084" y="3823138"/>
            <a:ext cx="1665283" cy="2787468"/>
          </a:xfrm>
          <a:prstGeom prst="rect">
            <a:avLst/>
          </a:prstGeom>
        </p:spPr>
      </p:pic>
    </p:spTree>
    <p:extLst>
      <p:ext uri="{BB962C8B-B14F-4D97-AF65-F5344CB8AC3E}">
        <p14:creationId xmlns:p14="http://schemas.microsoft.com/office/powerpoint/2010/main" val="27541934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99372-6813-9369-A3E4-ECE8CFB0852A}"/>
              </a:ext>
            </a:extLst>
          </p:cNvPr>
          <p:cNvSpPr>
            <a:spLocks noGrp="1"/>
          </p:cNvSpPr>
          <p:nvPr>
            <p:ph type="title"/>
          </p:nvPr>
        </p:nvSpPr>
        <p:spPr>
          <a:xfrm>
            <a:off x="838200" y="136525"/>
            <a:ext cx="10515600" cy="1325563"/>
          </a:xfrm>
        </p:spPr>
        <p:txBody>
          <a:bodyPr/>
          <a:lstStyle/>
          <a:p>
            <a:r>
              <a:rPr lang="en-IN" b="1" dirty="0">
                <a:latin typeface="Arial Black" panose="020B0A04020102020204" pitchFamily="34" charset="0"/>
              </a:rPr>
              <a:t>Nari Shiksha Niketan PG College </a:t>
            </a:r>
          </a:p>
        </p:txBody>
      </p:sp>
      <p:sp>
        <p:nvSpPr>
          <p:cNvPr id="3" name="TextBox 2">
            <a:extLst>
              <a:ext uri="{FF2B5EF4-FFF2-40B4-BE49-F238E27FC236}">
                <a16:creationId xmlns:a16="http://schemas.microsoft.com/office/drawing/2014/main" id="{F0E187BE-2E2C-3F76-8252-0A12F2C27EDA}"/>
              </a:ext>
            </a:extLst>
          </p:cNvPr>
          <p:cNvSpPr txBox="1"/>
          <p:nvPr/>
        </p:nvSpPr>
        <p:spPr>
          <a:xfrm>
            <a:off x="3483864" y="1092756"/>
            <a:ext cx="5779008" cy="738664"/>
          </a:xfrm>
          <a:prstGeom prst="rect">
            <a:avLst/>
          </a:prstGeom>
          <a:noFill/>
        </p:spPr>
        <p:txBody>
          <a:bodyPr wrap="square" rtlCol="0">
            <a:spAutoFit/>
          </a:bodyPr>
          <a:lstStyle/>
          <a:p>
            <a:r>
              <a:rPr lang="en-GB" sz="2400" b="1" dirty="0">
                <a:solidFill>
                  <a:srgbClr val="FF0000"/>
                </a:solidFill>
              </a:rPr>
              <a:t>Accredited with B+ Grade in 2009.</a:t>
            </a:r>
          </a:p>
          <a:p>
            <a:r>
              <a:rPr lang="en-IN" dirty="0">
                <a:solidFill>
                  <a:srgbClr val="FF0000"/>
                </a:solidFill>
                <a:latin typeface="Arial Black" panose="020B0A04020102020204" pitchFamily="34" charset="0"/>
              </a:rPr>
              <a:t> </a:t>
            </a:r>
          </a:p>
        </p:txBody>
      </p:sp>
      <p:pic>
        <p:nvPicPr>
          <p:cNvPr id="5" name="Picture 4">
            <a:extLst>
              <a:ext uri="{FF2B5EF4-FFF2-40B4-BE49-F238E27FC236}">
                <a16:creationId xmlns:a16="http://schemas.microsoft.com/office/drawing/2014/main" id="{7C2D42B8-338E-695C-9A46-6321710479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35506" y="1706291"/>
            <a:ext cx="4155228" cy="4773655"/>
          </a:xfrm>
          <a:prstGeom prst="rect">
            <a:avLst/>
          </a:prstGeom>
        </p:spPr>
      </p:pic>
      <p:pic>
        <p:nvPicPr>
          <p:cNvPr id="4" name="Picture 3">
            <a:extLst>
              <a:ext uri="{FF2B5EF4-FFF2-40B4-BE49-F238E27FC236}">
                <a16:creationId xmlns:a16="http://schemas.microsoft.com/office/drawing/2014/main" id="{C96E89B3-A0C6-ED9C-004F-5391332F5A0D}"/>
              </a:ext>
            </a:extLst>
          </p:cNvPr>
          <p:cNvPicPr>
            <a:picLocks noChangeAspect="1"/>
          </p:cNvPicPr>
          <p:nvPr/>
        </p:nvPicPr>
        <p:blipFill>
          <a:blip r:embed="rId3"/>
          <a:stretch>
            <a:fillRect/>
          </a:stretch>
        </p:blipFill>
        <p:spPr>
          <a:xfrm>
            <a:off x="11422171" y="79325"/>
            <a:ext cx="752580" cy="809738"/>
          </a:xfrm>
          <a:prstGeom prst="rect">
            <a:avLst/>
          </a:prstGeom>
        </p:spPr>
      </p:pic>
    </p:spTree>
    <p:extLst>
      <p:ext uri="{BB962C8B-B14F-4D97-AF65-F5344CB8AC3E}">
        <p14:creationId xmlns:p14="http://schemas.microsoft.com/office/powerpoint/2010/main" val="20655293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4CF1D04-D5B6-E192-ACB0-F923D97156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228" y="271307"/>
            <a:ext cx="7782531" cy="4387401"/>
          </a:xfrm>
          <a:prstGeom prst="rect">
            <a:avLst/>
          </a:prstGeom>
        </p:spPr>
      </p:pic>
      <p:sp>
        <p:nvSpPr>
          <p:cNvPr id="12" name="TextBox 11">
            <a:extLst>
              <a:ext uri="{FF2B5EF4-FFF2-40B4-BE49-F238E27FC236}">
                <a16:creationId xmlns:a16="http://schemas.microsoft.com/office/drawing/2014/main" id="{8A777797-C3AF-BA35-AB61-C1C99B3D4CE8}"/>
              </a:ext>
            </a:extLst>
          </p:cNvPr>
          <p:cNvSpPr txBox="1"/>
          <p:nvPr/>
        </p:nvSpPr>
        <p:spPr>
          <a:xfrm>
            <a:off x="215652" y="4658708"/>
            <a:ext cx="3775841" cy="369332"/>
          </a:xfrm>
          <a:prstGeom prst="rect">
            <a:avLst/>
          </a:prstGeom>
          <a:noFill/>
        </p:spPr>
        <p:txBody>
          <a:bodyPr wrap="square" rtlCol="0">
            <a:spAutoFit/>
          </a:bodyPr>
          <a:lstStyle/>
          <a:p>
            <a:r>
              <a:rPr lang="en-GB" b="1" dirty="0"/>
              <a:t>Anthropology Lab</a:t>
            </a:r>
            <a:endParaRPr lang="en-IN" b="1" dirty="0"/>
          </a:p>
        </p:txBody>
      </p:sp>
      <p:pic>
        <p:nvPicPr>
          <p:cNvPr id="14" name="Picture 13">
            <a:extLst>
              <a:ext uri="{FF2B5EF4-FFF2-40B4-BE49-F238E27FC236}">
                <a16:creationId xmlns:a16="http://schemas.microsoft.com/office/drawing/2014/main" id="{A779C8AC-EDEE-AC7D-29E8-E30CD448EB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02392" y="2078356"/>
            <a:ext cx="5889379" cy="4417035"/>
          </a:xfrm>
          <a:prstGeom prst="rect">
            <a:avLst/>
          </a:prstGeom>
        </p:spPr>
      </p:pic>
    </p:spTree>
    <p:extLst>
      <p:ext uri="{BB962C8B-B14F-4D97-AF65-F5344CB8AC3E}">
        <p14:creationId xmlns:p14="http://schemas.microsoft.com/office/powerpoint/2010/main" val="40244286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7D709EF-D43D-F625-EFB4-AEEEF7A37DC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5379" y="601937"/>
            <a:ext cx="3846129" cy="5469460"/>
          </a:xfrm>
          <a:prstGeom prst="rect">
            <a:avLst/>
          </a:prstGeom>
        </p:spPr>
      </p:pic>
      <p:sp>
        <p:nvSpPr>
          <p:cNvPr id="4" name="TextBox 3">
            <a:extLst>
              <a:ext uri="{FF2B5EF4-FFF2-40B4-BE49-F238E27FC236}">
                <a16:creationId xmlns:a16="http://schemas.microsoft.com/office/drawing/2014/main" id="{8F034F22-78BB-FDAD-8A23-C6D50AE01B11}"/>
              </a:ext>
            </a:extLst>
          </p:cNvPr>
          <p:cNvSpPr txBox="1"/>
          <p:nvPr/>
        </p:nvSpPr>
        <p:spPr>
          <a:xfrm>
            <a:off x="381453" y="6071397"/>
            <a:ext cx="3933497" cy="369332"/>
          </a:xfrm>
          <a:prstGeom prst="rect">
            <a:avLst/>
          </a:prstGeom>
          <a:noFill/>
        </p:spPr>
        <p:txBody>
          <a:bodyPr wrap="square" rtlCol="0">
            <a:spAutoFit/>
          </a:bodyPr>
          <a:lstStyle/>
          <a:p>
            <a:r>
              <a:rPr lang="en-GB" b="1" dirty="0"/>
              <a:t>Craniometric Measurements</a:t>
            </a:r>
            <a:endParaRPr lang="en-IN" b="1" dirty="0"/>
          </a:p>
        </p:txBody>
      </p:sp>
      <p:pic>
        <p:nvPicPr>
          <p:cNvPr id="10" name="Picture 9">
            <a:extLst>
              <a:ext uri="{FF2B5EF4-FFF2-40B4-BE49-F238E27FC236}">
                <a16:creationId xmlns:a16="http://schemas.microsoft.com/office/drawing/2014/main" id="{00463675-7A90-F75B-12FB-EA315FD5AC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4950" y="601937"/>
            <a:ext cx="4897818" cy="5469460"/>
          </a:xfrm>
          <a:prstGeom prst="rect">
            <a:avLst/>
          </a:prstGeom>
        </p:spPr>
      </p:pic>
      <p:sp>
        <p:nvSpPr>
          <p:cNvPr id="12" name="TextBox 11">
            <a:extLst>
              <a:ext uri="{FF2B5EF4-FFF2-40B4-BE49-F238E27FC236}">
                <a16:creationId xmlns:a16="http://schemas.microsoft.com/office/drawing/2014/main" id="{35B656BD-E9B7-302A-B8B9-B368A9CF8291}"/>
              </a:ext>
            </a:extLst>
          </p:cNvPr>
          <p:cNvSpPr txBox="1"/>
          <p:nvPr/>
        </p:nvSpPr>
        <p:spPr>
          <a:xfrm>
            <a:off x="5780688" y="6071397"/>
            <a:ext cx="4595648" cy="369332"/>
          </a:xfrm>
          <a:prstGeom prst="rect">
            <a:avLst/>
          </a:prstGeom>
          <a:noFill/>
        </p:spPr>
        <p:txBody>
          <a:bodyPr wrap="square" rtlCol="0">
            <a:spAutoFit/>
          </a:bodyPr>
          <a:lstStyle/>
          <a:p>
            <a:r>
              <a:rPr lang="en-GB" b="1" dirty="0"/>
              <a:t>Material Culture</a:t>
            </a:r>
            <a:endParaRPr lang="en-IN" b="1" dirty="0"/>
          </a:p>
        </p:txBody>
      </p:sp>
      <p:pic>
        <p:nvPicPr>
          <p:cNvPr id="14" name="Picture 13">
            <a:extLst>
              <a:ext uri="{FF2B5EF4-FFF2-40B4-BE49-F238E27FC236}">
                <a16:creationId xmlns:a16="http://schemas.microsoft.com/office/drawing/2014/main" id="{62DD443E-6F88-5778-BDDB-E10116EDC9B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73611" y="601937"/>
            <a:ext cx="2233615" cy="3970871"/>
          </a:xfrm>
          <a:prstGeom prst="rect">
            <a:avLst/>
          </a:prstGeom>
        </p:spPr>
      </p:pic>
      <p:sp>
        <p:nvSpPr>
          <p:cNvPr id="15" name="TextBox 14">
            <a:extLst>
              <a:ext uri="{FF2B5EF4-FFF2-40B4-BE49-F238E27FC236}">
                <a16:creationId xmlns:a16="http://schemas.microsoft.com/office/drawing/2014/main" id="{63FBEFF8-AB48-FF37-985F-C0E7D074DDAB}"/>
              </a:ext>
            </a:extLst>
          </p:cNvPr>
          <p:cNvSpPr txBox="1"/>
          <p:nvPr/>
        </p:nvSpPr>
        <p:spPr>
          <a:xfrm>
            <a:off x="9781602" y="4529085"/>
            <a:ext cx="2259066" cy="369332"/>
          </a:xfrm>
          <a:prstGeom prst="rect">
            <a:avLst/>
          </a:prstGeom>
          <a:noFill/>
        </p:spPr>
        <p:txBody>
          <a:bodyPr wrap="square" rtlCol="0">
            <a:spAutoFit/>
          </a:bodyPr>
          <a:lstStyle/>
          <a:p>
            <a:r>
              <a:rPr lang="en-GB" b="1" dirty="0"/>
              <a:t>Dermatoglyphics</a:t>
            </a:r>
            <a:endParaRPr lang="en-IN" b="1" dirty="0"/>
          </a:p>
        </p:txBody>
      </p:sp>
    </p:spTree>
    <p:extLst>
      <p:ext uri="{BB962C8B-B14F-4D97-AF65-F5344CB8AC3E}">
        <p14:creationId xmlns:p14="http://schemas.microsoft.com/office/powerpoint/2010/main" val="8929319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BE0A528-54B8-44DD-E59B-9FEC90E8C01F}"/>
              </a:ext>
            </a:extLst>
          </p:cNvPr>
          <p:cNvSpPr txBox="1"/>
          <p:nvPr/>
        </p:nvSpPr>
        <p:spPr>
          <a:xfrm>
            <a:off x="4473168" y="409234"/>
            <a:ext cx="3854669" cy="584775"/>
          </a:xfrm>
          <a:prstGeom prst="rect">
            <a:avLst/>
          </a:prstGeom>
          <a:noFill/>
        </p:spPr>
        <p:txBody>
          <a:bodyPr wrap="square" rtlCol="0">
            <a:spAutoFit/>
          </a:bodyPr>
          <a:lstStyle/>
          <a:p>
            <a:r>
              <a:rPr lang="en-GB" sz="3200" b="1" dirty="0">
                <a:solidFill>
                  <a:srgbClr val="00B050"/>
                </a:solidFill>
                <a:latin typeface="Arial Black" panose="020B0A04020102020204" pitchFamily="34" charset="0"/>
              </a:rPr>
              <a:t>BOTANY LAB</a:t>
            </a:r>
            <a:endParaRPr lang="en-IN" sz="3200" b="1" dirty="0">
              <a:solidFill>
                <a:srgbClr val="00B050"/>
              </a:solidFill>
              <a:latin typeface="Arial Black" panose="020B0A04020102020204" pitchFamily="34" charset="0"/>
            </a:endParaRPr>
          </a:p>
        </p:txBody>
      </p:sp>
      <p:pic>
        <p:nvPicPr>
          <p:cNvPr id="4" name="Picture 3">
            <a:extLst>
              <a:ext uri="{FF2B5EF4-FFF2-40B4-BE49-F238E27FC236}">
                <a16:creationId xmlns:a16="http://schemas.microsoft.com/office/drawing/2014/main" id="{A6DFD7BB-DDA4-B197-DA16-6D7B4AB32B9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4657" y="1191778"/>
            <a:ext cx="9989389" cy="5438143"/>
          </a:xfrm>
          <a:prstGeom prst="rect">
            <a:avLst/>
          </a:prstGeom>
        </p:spPr>
      </p:pic>
    </p:spTree>
    <p:extLst>
      <p:ext uri="{BB962C8B-B14F-4D97-AF65-F5344CB8AC3E}">
        <p14:creationId xmlns:p14="http://schemas.microsoft.com/office/powerpoint/2010/main" val="26407138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55B7D51-69B5-C127-639B-709BC8D827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5275" y="508958"/>
            <a:ext cx="6305908" cy="5339751"/>
          </a:xfrm>
          <a:prstGeom prst="rect">
            <a:avLst/>
          </a:prstGeom>
        </p:spPr>
      </p:pic>
      <p:pic>
        <p:nvPicPr>
          <p:cNvPr id="3" name="Picture 2">
            <a:extLst>
              <a:ext uri="{FF2B5EF4-FFF2-40B4-BE49-F238E27FC236}">
                <a16:creationId xmlns:a16="http://schemas.microsoft.com/office/drawing/2014/main" id="{9532D127-4F5F-67C2-534D-DD8A5B853C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64702" y="447172"/>
            <a:ext cx="5562598" cy="5562598"/>
          </a:xfrm>
          <a:prstGeom prst="rect">
            <a:avLst/>
          </a:prstGeom>
        </p:spPr>
      </p:pic>
      <p:sp>
        <p:nvSpPr>
          <p:cNvPr id="4" name="TextBox 3">
            <a:extLst>
              <a:ext uri="{FF2B5EF4-FFF2-40B4-BE49-F238E27FC236}">
                <a16:creationId xmlns:a16="http://schemas.microsoft.com/office/drawing/2014/main" id="{52CEC190-1E49-E6E8-737E-D60BB25F0E87}"/>
              </a:ext>
            </a:extLst>
          </p:cNvPr>
          <p:cNvSpPr txBox="1"/>
          <p:nvPr/>
        </p:nvSpPr>
        <p:spPr>
          <a:xfrm>
            <a:off x="7125420" y="6009770"/>
            <a:ext cx="4675516" cy="646331"/>
          </a:xfrm>
          <a:prstGeom prst="rect">
            <a:avLst/>
          </a:prstGeom>
          <a:noFill/>
        </p:spPr>
        <p:txBody>
          <a:bodyPr wrap="square" rtlCol="0">
            <a:spAutoFit/>
          </a:bodyPr>
          <a:lstStyle/>
          <a:p>
            <a:r>
              <a:rPr lang="en-IN" b="1" dirty="0">
                <a:latin typeface="Arial Black" panose="020B0A04020102020204" pitchFamily="34" charset="0"/>
              </a:rPr>
              <a:t>Outdoor Sapling Planting (Botany Department)</a:t>
            </a:r>
          </a:p>
        </p:txBody>
      </p:sp>
      <p:sp>
        <p:nvSpPr>
          <p:cNvPr id="5" name="TextBox 4">
            <a:extLst>
              <a:ext uri="{FF2B5EF4-FFF2-40B4-BE49-F238E27FC236}">
                <a16:creationId xmlns:a16="http://schemas.microsoft.com/office/drawing/2014/main" id="{EB51F154-0DD0-5260-0D89-CFFD74830A70}"/>
              </a:ext>
            </a:extLst>
          </p:cNvPr>
          <p:cNvSpPr txBox="1"/>
          <p:nvPr/>
        </p:nvSpPr>
        <p:spPr>
          <a:xfrm>
            <a:off x="1966823" y="5979710"/>
            <a:ext cx="3286664" cy="400110"/>
          </a:xfrm>
          <a:prstGeom prst="rect">
            <a:avLst/>
          </a:prstGeom>
          <a:noFill/>
        </p:spPr>
        <p:txBody>
          <a:bodyPr wrap="square" rtlCol="0">
            <a:spAutoFit/>
          </a:bodyPr>
          <a:lstStyle/>
          <a:p>
            <a:r>
              <a:rPr lang="en-IN" sz="2000" b="1" dirty="0">
                <a:latin typeface="Arial Black" panose="020B0A04020102020204" pitchFamily="34" charset="0"/>
              </a:rPr>
              <a:t>Botany Lab</a:t>
            </a:r>
          </a:p>
        </p:txBody>
      </p:sp>
    </p:spTree>
    <p:extLst>
      <p:ext uri="{BB962C8B-B14F-4D97-AF65-F5344CB8AC3E}">
        <p14:creationId xmlns:p14="http://schemas.microsoft.com/office/powerpoint/2010/main" val="26685988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9161B36-0221-0A5D-EED3-DC7E2193C42E}"/>
              </a:ext>
            </a:extLst>
          </p:cNvPr>
          <p:cNvSpPr txBox="1"/>
          <p:nvPr/>
        </p:nvSpPr>
        <p:spPr>
          <a:xfrm>
            <a:off x="4550459" y="253884"/>
            <a:ext cx="4119089" cy="523220"/>
          </a:xfrm>
          <a:prstGeom prst="rect">
            <a:avLst/>
          </a:prstGeom>
          <a:noFill/>
        </p:spPr>
        <p:txBody>
          <a:bodyPr wrap="square" rtlCol="0">
            <a:spAutoFit/>
          </a:bodyPr>
          <a:lstStyle/>
          <a:p>
            <a:r>
              <a:rPr lang="en-GB" sz="2800" b="1" dirty="0">
                <a:latin typeface="Arial Black" panose="020B0A04020102020204" pitchFamily="34" charset="0"/>
              </a:rPr>
              <a:t>CHEMISTRY LAB</a:t>
            </a:r>
            <a:endParaRPr lang="en-IN" sz="2800" b="1" dirty="0">
              <a:latin typeface="Arial Black" panose="020B0A04020102020204" pitchFamily="34" charset="0"/>
            </a:endParaRPr>
          </a:p>
        </p:txBody>
      </p:sp>
      <p:pic>
        <p:nvPicPr>
          <p:cNvPr id="4" name="Picture 3">
            <a:extLst>
              <a:ext uri="{FF2B5EF4-FFF2-40B4-BE49-F238E27FC236}">
                <a16:creationId xmlns:a16="http://schemas.microsoft.com/office/drawing/2014/main" id="{477FAD86-81D5-327F-1026-8F7C8F0C18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81281" y="1194758"/>
            <a:ext cx="6065483" cy="5075323"/>
          </a:xfrm>
          <a:prstGeom prst="rect">
            <a:avLst/>
          </a:prstGeom>
        </p:spPr>
      </p:pic>
      <p:pic>
        <p:nvPicPr>
          <p:cNvPr id="6" name="Picture 5">
            <a:extLst>
              <a:ext uri="{FF2B5EF4-FFF2-40B4-BE49-F238E27FC236}">
                <a16:creationId xmlns:a16="http://schemas.microsoft.com/office/drawing/2014/main" id="{BFFF3727-45C4-B83C-00DB-0739265756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236" y="1259457"/>
            <a:ext cx="5644551" cy="5075323"/>
          </a:xfrm>
          <a:prstGeom prst="rect">
            <a:avLst/>
          </a:prstGeom>
        </p:spPr>
      </p:pic>
    </p:spTree>
    <p:extLst>
      <p:ext uri="{BB962C8B-B14F-4D97-AF65-F5344CB8AC3E}">
        <p14:creationId xmlns:p14="http://schemas.microsoft.com/office/powerpoint/2010/main" val="8112814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A5F6D34-CBE8-30E1-5D21-D1505682BD92}"/>
              </a:ext>
            </a:extLst>
          </p:cNvPr>
          <p:cNvSpPr txBox="1"/>
          <p:nvPr/>
        </p:nvSpPr>
        <p:spPr>
          <a:xfrm>
            <a:off x="4554747" y="300439"/>
            <a:ext cx="3564643" cy="461665"/>
          </a:xfrm>
          <a:prstGeom prst="rect">
            <a:avLst/>
          </a:prstGeom>
          <a:noFill/>
        </p:spPr>
        <p:txBody>
          <a:bodyPr wrap="square" rtlCol="0">
            <a:spAutoFit/>
          </a:bodyPr>
          <a:lstStyle/>
          <a:p>
            <a:r>
              <a:rPr lang="en-GB" sz="2400" b="1" dirty="0">
                <a:latin typeface="Arial Black" panose="020B0A04020102020204" pitchFamily="34" charset="0"/>
              </a:rPr>
              <a:t>ZOOLOGY LAB</a:t>
            </a:r>
            <a:endParaRPr lang="en-IN" sz="2400" b="1" dirty="0">
              <a:latin typeface="Arial Black" panose="020B0A04020102020204" pitchFamily="34" charset="0"/>
            </a:endParaRPr>
          </a:p>
        </p:txBody>
      </p:sp>
      <p:pic>
        <p:nvPicPr>
          <p:cNvPr id="4" name="Picture 3">
            <a:extLst>
              <a:ext uri="{FF2B5EF4-FFF2-40B4-BE49-F238E27FC236}">
                <a16:creationId xmlns:a16="http://schemas.microsoft.com/office/drawing/2014/main" id="{92A6DE13-2991-B0D1-5220-9529ECCFDE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420" y="875428"/>
            <a:ext cx="5703019" cy="5132717"/>
          </a:xfrm>
          <a:prstGeom prst="rect">
            <a:avLst/>
          </a:prstGeom>
        </p:spPr>
      </p:pic>
      <p:pic>
        <p:nvPicPr>
          <p:cNvPr id="12" name="Picture 11">
            <a:extLst>
              <a:ext uri="{FF2B5EF4-FFF2-40B4-BE49-F238E27FC236}">
                <a16:creationId xmlns:a16="http://schemas.microsoft.com/office/drawing/2014/main" id="{49C1B7DA-1C53-6879-9AF5-3691FD2040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875428"/>
            <a:ext cx="6011258" cy="5132717"/>
          </a:xfrm>
          <a:prstGeom prst="rect">
            <a:avLst/>
          </a:prstGeom>
        </p:spPr>
      </p:pic>
    </p:spTree>
    <p:extLst>
      <p:ext uri="{BB962C8B-B14F-4D97-AF65-F5344CB8AC3E}">
        <p14:creationId xmlns:p14="http://schemas.microsoft.com/office/powerpoint/2010/main" val="41254208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F642067-694D-F2D7-BB98-F9E74ECA94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438" y="717789"/>
            <a:ext cx="10379155" cy="5027403"/>
          </a:xfrm>
          <a:prstGeom prst="rect">
            <a:avLst/>
          </a:prstGeom>
        </p:spPr>
      </p:pic>
      <p:sp>
        <p:nvSpPr>
          <p:cNvPr id="2" name="TextBox 1">
            <a:extLst>
              <a:ext uri="{FF2B5EF4-FFF2-40B4-BE49-F238E27FC236}">
                <a16:creationId xmlns:a16="http://schemas.microsoft.com/office/drawing/2014/main" id="{F39C0489-7B99-E6C0-36D6-1F739AA0225B}"/>
              </a:ext>
            </a:extLst>
          </p:cNvPr>
          <p:cNvSpPr txBox="1"/>
          <p:nvPr/>
        </p:nvSpPr>
        <p:spPr>
          <a:xfrm>
            <a:off x="3890514" y="5955545"/>
            <a:ext cx="3830128" cy="369332"/>
          </a:xfrm>
          <a:prstGeom prst="rect">
            <a:avLst/>
          </a:prstGeom>
          <a:noFill/>
        </p:spPr>
        <p:txBody>
          <a:bodyPr wrap="square" rtlCol="0">
            <a:spAutoFit/>
          </a:bodyPr>
          <a:lstStyle/>
          <a:p>
            <a:r>
              <a:rPr lang="en-IN" b="1" dirty="0">
                <a:latin typeface="Arial Black" panose="020B0A04020102020204" pitchFamily="34" charset="0"/>
              </a:rPr>
              <a:t>ZOOLOGY PRACTICAL LAB</a:t>
            </a:r>
          </a:p>
        </p:txBody>
      </p:sp>
    </p:spTree>
    <p:extLst>
      <p:ext uri="{BB962C8B-B14F-4D97-AF65-F5344CB8AC3E}">
        <p14:creationId xmlns:p14="http://schemas.microsoft.com/office/powerpoint/2010/main" val="4382129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F2EDD45-EAF8-1FDE-7214-410EA8F966BA}"/>
              </a:ext>
            </a:extLst>
          </p:cNvPr>
          <p:cNvSpPr txBox="1"/>
          <p:nvPr/>
        </p:nvSpPr>
        <p:spPr>
          <a:xfrm>
            <a:off x="2278563" y="294339"/>
            <a:ext cx="9091051" cy="461665"/>
          </a:xfrm>
          <a:prstGeom prst="rect">
            <a:avLst/>
          </a:prstGeom>
          <a:noFill/>
        </p:spPr>
        <p:txBody>
          <a:bodyPr wrap="square" rtlCol="0">
            <a:spAutoFit/>
          </a:bodyPr>
          <a:lstStyle/>
          <a:p>
            <a:r>
              <a:rPr lang="en-GB" sz="2400" b="1" dirty="0">
                <a:latin typeface="Arial Black" panose="020B0A04020102020204" pitchFamily="34" charset="0"/>
              </a:rPr>
              <a:t>LANGUAGE LAB  (DEPARTMENT OF ENGLISH)</a:t>
            </a:r>
            <a:endParaRPr lang="en-IN" sz="2400" b="1" dirty="0">
              <a:latin typeface="Arial Black" panose="020B0A04020102020204" pitchFamily="34" charset="0"/>
            </a:endParaRPr>
          </a:p>
        </p:txBody>
      </p:sp>
      <p:pic>
        <p:nvPicPr>
          <p:cNvPr id="4" name="Picture 3">
            <a:extLst>
              <a:ext uri="{FF2B5EF4-FFF2-40B4-BE49-F238E27FC236}">
                <a16:creationId xmlns:a16="http://schemas.microsoft.com/office/drawing/2014/main" id="{46500FCC-276B-FA21-D190-EDBF59F53F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795" y="1040676"/>
            <a:ext cx="3734609" cy="5273860"/>
          </a:xfrm>
          <a:prstGeom prst="rect">
            <a:avLst/>
          </a:prstGeom>
        </p:spPr>
      </p:pic>
      <p:pic>
        <p:nvPicPr>
          <p:cNvPr id="6" name="Picture 5">
            <a:extLst>
              <a:ext uri="{FF2B5EF4-FFF2-40B4-BE49-F238E27FC236}">
                <a16:creationId xmlns:a16="http://schemas.microsoft.com/office/drawing/2014/main" id="{18793054-3965-2D0C-38BA-277327BDCD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89682" y="1040676"/>
            <a:ext cx="7480265" cy="5411882"/>
          </a:xfrm>
          <a:prstGeom prst="rect">
            <a:avLst/>
          </a:prstGeom>
        </p:spPr>
      </p:pic>
    </p:spTree>
    <p:extLst>
      <p:ext uri="{BB962C8B-B14F-4D97-AF65-F5344CB8AC3E}">
        <p14:creationId xmlns:p14="http://schemas.microsoft.com/office/powerpoint/2010/main" val="25272787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862D209-5A2D-0BAF-18F5-62B7981007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462" y="596301"/>
            <a:ext cx="10343073" cy="5492870"/>
          </a:xfrm>
          <a:prstGeom prst="rect">
            <a:avLst/>
          </a:prstGeom>
        </p:spPr>
      </p:pic>
      <p:sp>
        <p:nvSpPr>
          <p:cNvPr id="4" name="TextBox 3">
            <a:extLst>
              <a:ext uri="{FF2B5EF4-FFF2-40B4-BE49-F238E27FC236}">
                <a16:creationId xmlns:a16="http://schemas.microsoft.com/office/drawing/2014/main" id="{B1DFAA72-B0B1-953E-3A95-2AE47D5E198A}"/>
              </a:ext>
            </a:extLst>
          </p:cNvPr>
          <p:cNvSpPr txBox="1"/>
          <p:nvPr/>
        </p:nvSpPr>
        <p:spPr>
          <a:xfrm>
            <a:off x="4444041" y="6293771"/>
            <a:ext cx="3303917" cy="369332"/>
          </a:xfrm>
          <a:prstGeom prst="rect">
            <a:avLst/>
          </a:prstGeom>
          <a:noFill/>
        </p:spPr>
        <p:txBody>
          <a:bodyPr wrap="square" rtlCol="0">
            <a:spAutoFit/>
          </a:bodyPr>
          <a:lstStyle/>
          <a:p>
            <a:r>
              <a:rPr lang="en-IN" b="1" dirty="0">
                <a:latin typeface="Arial Black" panose="020B0A04020102020204" pitchFamily="34" charset="0"/>
              </a:rPr>
              <a:t>LANGUAGE LAB</a:t>
            </a:r>
          </a:p>
        </p:txBody>
      </p:sp>
    </p:spTree>
    <p:extLst>
      <p:ext uri="{BB962C8B-B14F-4D97-AF65-F5344CB8AC3E}">
        <p14:creationId xmlns:p14="http://schemas.microsoft.com/office/powerpoint/2010/main" val="12357902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E72DCA2-C96D-0EF6-9960-7DAAA374F5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532" y="379562"/>
            <a:ext cx="6515819" cy="5287991"/>
          </a:xfrm>
          <a:prstGeom prst="rect">
            <a:avLst/>
          </a:prstGeom>
        </p:spPr>
      </p:pic>
      <p:pic>
        <p:nvPicPr>
          <p:cNvPr id="5" name="Picture 4">
            <a:extLst>
              <a:ext uri="{FF2B5EF4-FFF2-40B4-BE49-F238E27FC236}">
                <a16:creationId xmlns:a16="http://schemas.microsoft.com/office/drawing/2014/main" id="{C1C4F528-68C0-FFC2-3F1C-7CBC3E5670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4974" y="2947646"/>
            <a:ext cx="6165838" cy="3832716"/>
          </a:xfrm>
          <a:prstGeom prst="rect">
            <a:avLst/>
          </a:prstGeom>
        </p:spPr>
      </p:pic>
      <p:sp>
        <p:nvSpPr>
          <p:cNvPr id="6" name="TextBox 5">
            <a:extLst>
              <a:ext uri="{FF2B5EF4-FFF2-40B4-BE49-F238E27FC236}">
                <a16:creationId xmlns:a16="http://schemas.microsoft.com/office/drawing/2014/main" id="{659413F4-00F3-8765-9918-1286CF6ADB1D}"/>
              </a:ext>
            </a:extLst>
          </p:cNvPr>
          <p:cNvSpPr txBox="1"/>
          <p:nvPr/>
        </p:nvSpPr>
        <p:spPr>
          <a:xfrm>
            <a:off x="7098515" y="1264094"/>
            <a:ext cx="4615132" cy="1200329"/>
          </a:xfrm>
          <a:prstGeom prst="rect">
            <a:avLst/>
          </a:prstGeom>
          <a:noFill/>
        </p:spPr>
        <p:txBody>
          <a:bodyPr wrap="square" rtlCol="0">
            <a:spAutoFit/>
          </a:bodyPr>
          <a:lstStyle/>
          <a:p>
            <a:r>
              <a:rPr lang="en-IN" sz="2400" b="1" dirty="0">
                <a:latin typeface="Arial Black" panose="020B0A04020102020204" pitchFamily="34" charset="0"/>
              </a:rPr>
              <a:t>Book exhibition organised by the Sociology  Department</a:t>
            </a:r>
          </a:p>
        </p:txBody>
      </p:sp>
    </p:spTree>
    <p:extLst>
      <p:ext uri="{BB962C8B-B14F-4D97-AF65-F5344CB8AC3E}">
        <p14:creationId xmlns:p14="http://schemas.microsoft.com/office/powerpoint/2010/main" val="67208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416890" y="827471"/>
            <a:ext cx="6623747" cy="5940088"/>
          </a:xfrm>
          <a:prstGeom prst="rect">
            <a:avLst/>
          </a:prstGeom>
        </p:spPr>
        <p:txBody>
          <a:bodyPr wrap="square">
            <a:spAutoFit/>
          </a:bodyPr>
          <a:lstStyle/>
          <a:p>
            <a:pPr marL="342900" indent="-342900" algn="jus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Mona </a:t>
            </a:r>
            <a:r>
              <a:rPr lang="en-US" sz="2000" dirty="0" err="1">
                <a:latin typeface="Times New Roman" panose="02020603050405020304" pitchFamily="18" charset="0"/>
                <a:cs typeface="Times New Roman" panose="02020603050405020304" pitchFamily="18" charset="0"/>
              </a:rPr>
              <a:t>Chandravati</a:t>
            </a:r>
            <a:r>
              <a:rPr lang="en-US" sz="2000" dirty="0">
                <a:latin typeface="Times New Roman" panose="02020603050405020304" pitchFamily="18" charset="0"/>
                <a:cs typeface="Times New Roman" panose="02020603050405020304" pitchFamily="18" charset="0"/>
              </a:rPr>
              <a:t> Gupta was born on October 20th, 1896 in Rangoon, Burma (now </a:t>
            </a:r>
            <a:r>
              <a:rPr lang="en-US" sz="2000" dirty="0" err="1">
                <a:latin typeface="Times New Roman" panose="02020603050405020304" pitchFamily="18" charset="0"/>
                <a:cs typeface="Times New Roman" panose="02020603050405020304" pitchFamily="18" charset="0"/>
              </a:rPr>
              <a:t>Myannmar</a:t>
            </a:r>
            <a:r>
              <a:rPr lang="en-US" sz="2000" dirty="0">
                <a:latin typeface="Times New Roman" panose="02020603050405020304" pitchFamily="18" charset="0"/>
                <a:cs typeface="Times New Roman" panose="02020603050405020304" pitchFamily="18" charset="0"/>
              </a:rPr>
              <a:t>). Her early education was in Rangoon and London. </a:t>
            </a:r>
          </a:p>
          <a:p>
            <a:pPr marL="342900" indent="-342900" algn="just">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She graduated from the Diocesan College in Calcutta and was appointed the Vice Principal of the Government Girls College in </a:t>
            </a:r>
            <a:r>
              <a:rPr lang="en-US" sz="2000" dirty="0" err="1">
                <a:latin typeface="Times New Roman" panose="02020603050405020304" pitchFamily="18" charset="0"/>
                <a:cs typeface="Times New Roman" panose="02020603050405020304" pitchFamily="18" charset="0"/>
              </a:rPr>
              <a:t>Lucknow</a:t>
            </a:r>
            <a:r>
              <a:rPr lang="en-US" sz="2000" dirty="0">
                <a:latin typeface="Times New Roman" panose="02020603050405020304" pitchFamily="18" charset="0"/>
                <a:cs typeface="Times New Roman" panose="02020603050405020304" pitchFamily="18" charset="0"/>
              </a:rPr>
              <a:t>. Simultaneously in 1934-35 Mona </a:t>
            </a:r>
            <a:r>
              <a:rPr lang="en-US" sz="2000" dirty="0" err="1">
                <a:latin typeface="Times New Roman" panose="02020603050405020304" pitchFamily="18" charset="0"/>
                <a:cs typeface="Times New Roman" panose="02020603050405020304" pitchFamily="18" charset="0"/>
              </a:rPr>
              <a:t>Chandravati</a:t>
            </a:r>
            <a:r>
              <a:rPr lang="en-US" sz="2000" dirty="0">
                <a:latin typeface="Times New Roman" panose="02020603050405020304" pitchFamily="18" charset="0"/>
                <a:cs typeface="Times New Roman" panose="02020603050405020304" pitchFamily="18" charset="0"/>
              </a:rPr>
              <a:t> Gupta was appointed on the Committee to Review University Education for Women. </a:t>
            </a:r>
          </a:p>
          <a:p>
            <a:pPr marL="342900" indent="-342900" algn="just">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In 1965, she was awarded the </a:t>
            </a:r>
            <a:r>
              <a:rPr lang="en-US" sz="2000" dirty="0" err="1">
                <a:latin typeface="Times New Roman" panose="02020603050405020304" pitchFamily="18" charset="0"/>
                <a:cs typeface="Times New Roman" panose="02020603050405020304" pitchFamily="18" charset="0"/>
              </a:rPr>
              <a:t>Padama</a:t>
            </a:r>
            <a:r>
              <a:rPr lang="en-US" sz="2000" dirty="0">
                <a:latin typeface="Times New Roman" panose="02020603050405020304" pitchFamily="18" charset="0"/>
                <a:cs typeface="Times New Roman" panose="02020603050405020304" pitchFamily="18" charset="0"/>
              </a:rPr>
              <a:t>-Shri for outstanding services for the welfare of women and children. </a:t>
            </a:r>
          </a:p>
          <a:p>
            <a:pPr marL="342900" indent="-342900" algn="jus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She inspired her son </a:t>
            </a:r>
            <a:r>
              <a:rPr lang="en-US" sz="2000" dirty="0" err="1">
                <a:latin typeface="Times New Roman" panose="02020603050405020304" pitchFamily="18" charset="0"/>
                <a:cs typeface="Times New Roman" panose="02020603050405020304" pitchFamily="18" charset="0"/>
              </a:rPr>
              <a:t>Mr</a:t>
            </a:r>
            <a:r>
              <a:rPr lang="en-US" sz="2000" dirty="0">
                <a:latin typeface="Times New Roman" panose="02020603050405020304" pitchFamily="18" charset="0"/>
                <a:cs typeface="Times New Roman" panose="02020603050405020304" pitchFamily="18" charset="0"/>
              </a:rPr>
              <a:t> Mahesh Chandra, who later on became founder's representative and devoted his 40 years for the problems and future policies of the </a:t>
            </a:r>
            <a:r>
              <a:rPr lang="en-US" sz="2000" dirty="0" err="1">
                <a:latin typeface="Times New Roman" panose="02020603050405020304" pitchFamily="18" charset="0"/>
                <a:cs typeface="Times New Roman" panose="02020603050405020304" pitchFamily="18" charset="0"/>
              </a:rPr>
              <a:t>Nari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Sewa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Samiti</a:t>
            </a:r>
            <a:r>
              <a:rPr lang="en-US" sz="2000" dirty="0">
                <a:latin typeface="Times New Roman" panose="02020603050405020304" pitchFamily="18" charset="0"/>
                <a:cs typeface="Times New Roman" panose="02020603050405020304" pitchFamily="18" charset="0"/>
              </a:rPr>
              <a:t>.</a:t>
            </a:r>
          </a:p>
          <a:p>
            <a:pPr marL="342900" indent="-342900" algn="just">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At present her grand daughter-in-law </a:t>
            </a:r>
            <a:r>
              <a:rPr lang="en-US" sz="2000" dirty="0" err="1">
                <a:latin typeface="Times New Roman" panose="02020603050405020304" pitchFamily="18" charset="0"/>
                <a:cs typeface="Times New Roman" panose="02020603050405020304" pitchFamily="18" charset="0"/>
              </a:rPr>
              <a:t>Ms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Piya</a:t>
            </a:r>
            <a:r>
              <a:rPr lang="en-US" sz="2000" dirty="0">
                <a:latin typeface="Times New Roman" panose="02020603050405020304" pitchFamily="18" charset="0"/>
                <a:cs typeface="Times New Roman" panose="02020603050405020304" pitchFamily="18" charset="0"/>
              </a:rPr>
              <a:t> Krishna is founder's representative of </a:t>
            </a:r>
            <a:r>
              <a:rPr lang="en-US" sz="2000" dirty="0" err="1">
                <a:latin typeface="Times New Roman" panose="02020603050405020304" pitchFamily="18" charset="0"/>
                <a:cs typeface="Times New Roman" panose="02020603050405020304" pitchFamily="18" charset="0"/>
              </a:rPr>
              <a:t>Nari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Sewa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Samiti</a:t>
            </a:r>
            <a:r>
              <a:rPr lang="en-US" sz="2000" dirty="0">
                <a:latin typeface="Times New Roman" panose="02020603050405020304" pitchFamily="18" charset="0"/>
                <a:cs typeface="Times New Roman" panose="02020603050405020304" pitchFamily="18" charset="0"/>
              </a:rPr>
              <a:t>.</a:t>
            </a:r>
            <a:endParaRPr lang="en-IN" sz="20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36632" y="138022"/>
            <a:ext cx="5213084" cy="6219646"/>
          </a:xfrm>
          <a:prstGeom prst="rect">
            <a:avLst/>
          </a:prstGeom>
        </p:spPr>
      </p:pic>
      <p:pic>
        <p:nvPicPr>
          <p:cNvPr id="5" name="Picture 4"/>
          <p:cNvPicPr>
            <a:picLocks noChangeAspect="1"/>
          </p:cNvPicPr>
          <p:nvPr/>
        </p:nvPicPr>
        <p:blipFill>
          <a:blip r:embed="rId3"/>
          <a:stretch>
            <a:fillRect/>
          </a:stretch>
        </p:blipFill>
        <p:spPr>
          <a:xfrm>
            <a:off x="69458" y="42944"/>
            <a:ext cx="767309" cy="730520"/>
          </a:xfrm>
          <a:prstGeom prst="rect">
            <a:avLst/>
          </a:prstGeom>
        </p:spPr>
      </p:pic>
      <p:pic>
        <p:nvPicPr>
          <p:cNvPr id="6" name="Picture 5"/>
          <p:cNvPicPr>
            <a:picLocks noChangeAspect="1"/>
          </p:cNvPicPr>
          <p:nvPr/>
        </p:nvPicPr>
        <p:blipFill>
          <a:blip r:embed="rId4"/>
          <a:stretch>
            <a:fillRect/>
          </a:stretch>
        </p:blipFill>
        <p:spPr>
          <a:xfrm>
            <a:off x="11422171" y="28525"/>
            <a:ext cx="752580" cy="809738"/>
          </a:xfrm>
          <a:prstGeom prst="rect">
            <a:avLst/>
          </a:prstGeom>
        </p:spPr>
      </p:pic>
      <p:sp>
        <p:nvSpPr>
          <p:cNvPr id="7" name="Rectangle 6"/>
          <p:cNvSpPr/>
          <p:nvPr/>
        </p:nvSpPr>
        <p:spPr>
          <a:xfrm>
            <a:off x="3834378" y="42944"/>
            <a:ext cx="6175088" cy="523220"/>
          </a:xfrm>
          <a:prstGeom prst="rect">
            <a:avLst/>
          </a:prstGeom>
        </p:spPr>
        <p:txBody>
          <a:bodyPr wrap="none">
            <a:spAutoFit/>
          </a:bodyPr>
          <a:lstStyle/>
          <a:p>
            <a:r>
              <a:rPr lang="en-US" sz="2800" b="1" dirty="0" err="1">
                <a:solidFill>
                  <a:srgbClr val="C00000"/>
                </a:solidFill>
                <a:latin typeface="Times New Roman" panose="02020603050405020304" pitchFamily="18" charset="0"/>
                <a:cs typeface="Times New Roman" panose="02020603050405020304" pitchFamily="18" charset="0"/>
              </a:rPr>
              <a:t>Padamshri</a:t>
            </a:r>
            <a:r>
              <a:rPr lang="en-US" sz="2800" b="1" dirty="0">
                <a:solidFill>
                  <a:srgbClr val="C00000"/>
                </a:solidFill>
                <a:latin typeface="Times New Roman" panose="02020603050405020304" pitchFamily="18" charset="0"/>
                <a:cs typeface="Times New Roman" panose="02020603050405020304" pitchFamily="18" charset="0"/>
              </a:rPr>
              <a:t>: Mona </a:t>
            </a:r>
            <a:r>
              <a:rPr lang="en-US" sz="2800" b="1" dirty="0" err="1">
                <a:solidFill>
                  <a:srgbClr val="C00000"/>
                </a:solidFill>
                <a:latin typeface="Times New Roman" panose="02020603050405020304" pitchFamily="18" charset="0"/>
                <a:cs typeface="Times New Roman" panose="02020603050405020304" pitchFamily="18" charset="0"/>
              </a:rPr>
              <a:t>Chandravati</a:t>
            </a:r>
            <a:r>
              <a:rPr lang="en-US" sz="2800" b="1" dirty="0">
                <a:solidFill>
                  <a:srgbClr val="C00000"/>
                </a:solidFill>
                <a:latin typeface="Times New Roman" panose="02020603050405020304" pitchFamily="18" charset="0"/>
                <a:cs typeface="Times New Roman" panose="02020603050405020304" pitchFamily="18" charset="0"/>
              </a:rPr>
              <a:t> Gupta </a:t>
            </a:r>
            <a:endParaRPr lang="en-IN" sz="2800" b="1" dirty="0">
              <a:solidFill>
                <a:srgbClr val="C00000"/>
              </a:solidFill>
            </a:endParaRPr>
          </a:p>
        </p:txBody>
      </p:sp>
    </p:spTree>
    <p:extLst>
      <p:ext uri="{BB962C8B-B14F-4D97-AF65-F5344CB8AC3E}">
        <p14:creationId xmlns:p14="http://schemas.microsoft.com/office/powerpoint/2010/main" val="18577410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31389" y="163902"/>
            <a:ext cx="6702724" cy="830997"/>
          </a:xfrm>
          <a:prstGeom prst="rect">
            <a:avLst/>
          </a:prstGeom>
          <a:noFill/>
        </p:spPr>
        <p:txBody>
          <a:bodyPr wrap="square" rtlCol="0">
            <a:spAutoFit/>
          </a:bodyPr>
          <a:lstStyle/>
          <a:p>
            <a:r>
              <a:rPr lang="en-IN" sz="2400" b="1" u="sng" dirty="0"/>
              <a:t>National Cadet Corps (NCC)</a:t>
            </a:r>
            <a:endParaRPr lang="en-IN" sz="2400" b="1" dirty="0"/>
          </a:p>
          <a:p>
            <a:r>
              <a:rPr lang="en-IN" sz="2400" b="1" dirty="0"/>
              <a:t>The 19th UP Battalion of NCC</a:t>
            </a:r>
            <a:endParaRPr lang="en-IN" sz="2400" b="1" dirty="0">
              <a:latin typeface="Times New Roman" panose="02020603050405020304" pitchFamily="18" charset="0"/>
              <a:cs typeface="Times New Roman" panose="02020603050405020304" pitchFamily="18" charset="0"/>
            </a:endParaRPr>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a:xfrm>
            <a:off x="4236085" y="1156334"/>
            <a:ext cx="4621530" cy="5409566"/>
          </a:xfrm>
          <a:prstGeom prst="rect">
            <a:avLst/>
          </a:prstGeom>
          <a:ln>
            <a:solidFill>
              <a:sysClr val="windowText" lastClr="000000"/>
            </a:solidFill>
          </a:ln>
        </p:spPr>
      </p:pic>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69458" y="1156334"/>
            <a:ext cx="4108842" cy="5409566"/>
          </a:xfrm>
          <a:prstGeom prst="rect">
            <a:avLst/>
          </a:prstGeom>
          <a:ln>
            <a:solidFill>
              <a:sysClr val="windowText" lastClr="000000"/>
            </a:solidFill>
          </a:ln>
        </p:spPr>
      </p:pic>
      <p:pic>
        <p:nvPicPr>
          <p:cNvPr id="5" name="Picture 4"/>
          <p:cNvPicPr>
            <a:picLocks noChangeAspect="1"/>
          </p:cNvPicPr>
          <p:nvPr/>
        </p:nvPicPr>
        <p:blipFill>
          <a:blip r:embed="rId4"/>
          <a:stretch>
            <a:fillRect/>
          </a:stretch>
        </p:blipFill>
        <p:spPr>
          <a:xfrm>
            <a:off x="69458" y="30244"/>
            <a:ext cx="767309" cy="730520"/>
          </a:xfrm>
          <a:prstGeom prst="rect">
            <a:avLst/>
          </a:prstGeom>
        </p:spPr>
      </p:pic>
      <p:pic>
        <p:nvPicPr>
          <p:cNvPr id="6" name="Picture 5"/>
          <p:cNvPicPr>
            <a:picLocks noChangeAspect="1"/>
          </p:cNvPicPr>
          <p:nvPr/>
        </p:nvPicPr>
        <p:blipFill>
          <a:blip r:embed="rId5"/>
          <a:stretch>
            <a:fillRect/>
          </a:stretch>
        </p:blipFill>
        <p:spPr>
          <a:xfrm>
            <a:off x="11422171" y="15825"/>
            <a:ext cx="752580" cy="809738"/>
          </a:xfrm>
          <a:prstGeom prst="rect">
            <a:avLst/>
          </a:prstGeom>
        </p:spPr>
      </p:pic>
      <p:pic>
        <p:nvPicPr>
          <p:cNvPr id="7" name="image7.jpg"/>
          <p:cNvPicPr/>
          <p:nvPr/>
        </p:nvPicPr>
        <p:blipFill>
          <a:blip r:embed="rId6"/>
          <a:srcRect/>
          <a:stretch>
            <a:fillRect/>
          </a:stretch>
        </p:blipFill>
        <p:spPr>
          <a:xfrm>
            <a:off x="8921116" y="1156334"/>
            <a:ext cx="3253636" cy="5409566"/>
          </a:xfrm>
          <a:prstGeom prst="rect">
            <a:avLst/>
          </a:prstGeom>
          <a:ln/>
        </p:spPr>
      </p:pic>
    </p:spTree>
    <p:extLst>
      <p:ext uri="{BB962C8B-B14F-4D97-AF65-F5344CB8AC3E}">
        <p14:creationId xmlns:p14="http://schemas.microsoft.com/office/powerpoint/2010/main" val="28426171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flipH="1">
            <a:off x="5432914" y="41225"/>
            <a:ext cx="2072785" cy="707886"/>
          </a:xfrm>
          <a:prstGeom prst="rect">
            <a:avLst/>
          </a:prstGeom>
          <a:noFill/>
        </p:spPr>
        <p:txBody>
          <a:bodyPr wrap="square" rtlCol="0">
            <a:spAutoFit/>
          </a:bodyPr>
          <a:lstStyle/>
          <a:p>
            <a:r>
              <a:rPr lang="en-US" sz="4000" dirty="0">
                <a:latin typeface="Times New Roman" panose="02020603050405020304" pitchFamily="18" charset="0"/>
                <a:cs typeface="Times New Roman" panose="02020603050405020304" pitchFamily="18" charset="0"/>
              </a:rPr>
              <a:t>NSS</a:t>
            </a:r>
            <a:endParaRPr lang="en-IN" sz="4000" dirty="0">
              <a:latin typeface="Times New Roman" panose="02020603050405020304" pitchFamily="18" charset="0"/>
              <a:cs typeface="Times New Roman" panose="02020603050405020304" pitchFamily="18" charset="0"/>
            </a:endParaRPr>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a:xfrm>
            <a:off x="172720" y="850963"/>
            <a:ext cx="5161280" cy="5773420"/>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44058" y="55644"/>
            <a:ext cx="767309" cy="730520"/>
          </a:xfrm>
          <a:prstGeom prst="rect">
            <a:avLst/>
          </a:prstGeom>
        </p:spPr>
      </p:pic>
      <p:pic>
        <p:nvPicPr>
          <p:cNvPr id="5" name="Picture 4"/>
          <p:cNvPicPr>
            <a:picLocks noChangeAspect="1"/>
          </p:cNvPicPr>
          <p:nvPr/>
        </p:nvPicPr>
        <p:blipFill>
          <a:blip r:embed="rId4"/>
          <a:stretch>
            <a:fillRect/>
          </a:stretch>
        </p:blipFill>
        <p:spPr>
          <a:xfrm>
            <a:off x="11396771" y="41225"/>
            <a:ext cx="752580" cy="809738"/>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32914" y="850963"/>
            <a:ext cx="6468056" cy="2870200"/>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32914" y="3823015"/>
            <a:ext cx="6468056" cy="2801369"/>
          </a:xfrm>
          <a:prstGeom prst="rect">
            <a:avLst/>
          </a:prstGeom>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2720" y="813910"/>
            <a:ext cx="5161280" cy="2907253"/>
          </a:xfrm>
          <a:prstGeom prst="rect">
            <a:avLst/>
          </a:prstGeom>
        </p:spPr>
      </p:pic>
    </p:spTree>
    <p:extLst>
      <p:ext uri="{BB962C8B-B14F-4D97-AF65-F5344CB8AC3E}">
        <p14:creationId xmlns:p14="http://schemas.microsoft.com/office/powerpoint/2010/main" val="38482523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92835" y="86265"/>
            <a:ext cx="10303936" cy="707886"/>
          </a:xfrm>
          <a:prstGeom prst="rect">
            <a:avLst/>
          </a:prstGeom>
          <a:noFill/>
        </p:spPr>
        <p:txBody>
          <a:bodyPr wrap="square" rtlCol="0">
            <a:spAutoFit/>
          </a:bodyPr>
          <a:lstStyle/>
          <a:p>
            <a:r>
              <a:rPr lang="en-US" sz="4000" b="1" dirty="0">
                <a:latin typeface="Times New Roman" panose="02020603050405020304" pitchFamily="18" charset="0"/>
                <a:cs typeface="Times New Roman" panose="02020603050405020304" pitchFamily="18" charset="0"/>
              </a:rPr>
              <a:t>Cultural, Founder week &amp; Annual Function</a:t>
            </a:r>
            <a:endParaRPr lang="en-IN" sz="4000" b="1" dirty="0">
              <a:latin typeface="Times New Roman" panose="02020603050405020304" pitchFamily="18" charset="0"/>
              <a:cs typeface="Times New Roman" panose="02020603050405020304" pitchFamily="18" charset="0"/>
            </a:endParaRPr>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a:xfrm>
            <a:off x="3745230" y="990601"/>
            <a:ext cx="3975100" cy="2438399"/>
          </a:xfrm>
          <a:prstGeom prst="rect">
            <a:avLst/>
          </a:prstGeom>
          <a:ln>
            <a:solidFill>
              <a:schemeClr val="tx1"/>
            </a:solidFill>
          </a:ln>
        </p:spPr>
      </p:pic>
      <p:pic>
        <p:nvPicPr>
          <p:cNvPr id="7" name="image16.jpg"/>
          <p:cNvPicPr/>
          <p:nvPr/>
        </p:nvPicPr>
        <p:blipFill>
          <a:blip r:embed="rId3"/>
          <a:srcRect/>
          <a:stretch>
            <a:fillRect/>
          </a:stretch>
        </p:blipFill>
        <p:spPr>
          <a:xfrm>
            <a:off x="3732530" y="3517900"/>
            <a:ext cx="4077970" cy="3340100"/>
          </a:xfrm>
          <a:prstGeom prst="rect">
            <a:avLst/>
          </a:prstGeom>
          <a:ln/>
        </p:spPr>
      </p:pic>
      <p:pic>
        <p:nvPicPr>
          <p:cNvPr id="8" name="Picture 7"/>
          <p:cNvPicPr/>
          <p:nvPr/>
        </p:nvPicPr>
        <p:blipFill>
          <a:blip r:embed="rId4" cstate="print">
            <a:extLst>
              <a:ext uri="{28A0092B-C50C-407E-A947-70E740481C1C}">
                <a14:useLocalDpi xmlns:a14="http://schemas.microsoft.com/office/drawing/2010/main" val="0"/>
              </a:ext>
            </a:extLst>
          </a:blip>
          <a:stretch>
            <a:fillRect/>
          </a:stretch>
        </p:blipFill>
        <p:spPr>
          <a:xfrm>
            <a:off x="91300" y="990601"/>
            <a:ext cx="3527424" cy="2438400"/>
          </a:xfrm>
          <a:prstGeom prst="rect">
            <a:avLst/>
          </a:prstGeom>
          <a:ln>
            <a:solidFill>
              <a:schemeClr val="tx1"/>
            </a:solidFill>
          </a:ln>
        </p:spPr>
      </p:pic>
      <p:pic>
        <p:nvPicPr>
          <p:cNvPr id="10" name="Picture 9"/>
          <p:cNvPicPr>
            <a:picLocks noChangeAspect="1"/>
          </p:cNvPicPr>
          <p:nvPr/>
        </p:nvPicPr>
        <p:blipFill>
          <a:blip r:embed="rId5"/>
          <a:stretch>
            <a:fillRect/>
          </a:stretch>
        </p:blipFill>
        <p:spPr>
          <a:xfrm>
            <a:off x="44058" y="42944"/>
            <a:ext cx="767309" cy="730520"/>
          </a:xfrm>
          <a:prstGeom prst="rect">
            <a:avLst/>
          </a:prstGeom>
        </p:spPr>
      </p:pic>
      <p:pic>
        <p:nvPicPr>
          <p:cNvPr id="11" name="Picture 10"/>
          <p:cNvPicPr>
            <a:picLocks noChangeAspect="1"/>
          </p:cNvPicPr>
          <p:nvPr/>
        </p:nvPicPr>
        <p:blipFill>
          <a:blip r:embed="rId6"/>
          <a:stretch>
            <a:fillRect/>
          </a:stretch>
        </p:blipFill>
        <p:spPr>
          <a:xfrm>
            <a:off x="11396771" y="28525"/>
            <a:ext cx="752580" cy="809738"/>
          </a:xfrm>
          <a:prstGeom prst="rect">
            <a:avLst/>
          </a:prstGeom>
        </p:spPr>
      </p:pic>
      <p:pic>
        <p:nvPicPr>
          <p:cNvPr id="12" name="Picture 11"/>
          <p:cNvPicPr/>
          <p:nvPr/>
        </p:nvPicPr>
        <p:blipFill>
          <a:blip r:embed="rId7" cstate="print">
            <a:extLst>
              <a:ext uri="{28A0092B-C50C-407E-A947-70E740481C1C}">
                <a14:useLocalDpi xmlns:a14="http://schemas.microsoft.com/office/drawing/2010/main" val="0"/>
              </a:ext>
            </a:extLst>
          </a:blip>
          <a:stretch>
            <a:fillRect/>
          </a:stretch>
        </p:blipFill>
        <p:spPr>
          <a:xfrm>
            <a:off x="7771131" y="990601"/>
            <a:ext cx="4420870" cy="5867399"/>
          </a:xfrm>
          <a:prstGeom prst="rect">
            <a:avLst/>
          </a:prstGeom>
          <a:ln>
            <a:solidFill>
              <a:schemeClr val="tx1"/>
            </a:solidFill>
          </a:ln>
        </p:spPr>
      </p:pic>
      <p:pic>
        <p:nvPicPr>
          <p:cNvPr id="13" name="Picture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257458" y="3351742"/>
            <a:ext cx="3181350" cy="3513667"/>
          </a:xfrm>
          <a:prstGeom prst="rect">
            <a:avLst/>
          </a:prstGeom>
        </p:spPr>
      </p:pic>
      <p:sp>
        <p:nvSpPr>
          <p:cNvPr id="4" name="TextBox 3">
            <a:extLst>
              <a:ext uri="{FF2B5EF4-FFF2-40B4-BE49-F238E27FC236}">
                <a16:creationId xmlns:a16="http://schemas.microsoft.com/office/drawing/2014/main" id="{88820155-BD18-C6C2-540E-395985E1A0C8}"/>
              </a:ext>
            </a:extLst>
          </p:cNvPr>
          <p:cNvSpPr txBox="1"/>
          <p:nvPr/>
        </p:nvSpPr>
        <p:spPr>
          <a:xfrm>
            <a:off x="4028536" y="621269"/>
            <a:ext cx="2717321" cy="369332"/>
          </a:xfrm>
          <a:prstGeom prst="rect">
            <a:avLst/>
          </a:prstGeom>
          <a:noFill/>
        </p:spPr>
        <p:txBody>
          <a:bodyPr wrap="square" rtlCol="0">
            <a:spAutoFit/>
          </a:bodyPr>
          <a:lstStyle/>
          <a:p>
            <a:r>
              <a:rPr lang="en-IN" b="1" dirty="0"/>
              <a:t>Session- 2023-2026</a:t>
            </a:r>
          </a:p>
        </p:txBody>
      </p:sp>
    </p:spTree>
    <p:extLst>
      <p:ext uri="{BB962C8B-B14F-4D97-AF65-F5344CB8AC3E}">
        <p14:creationId xmlns:p14="http://schemas.microsoft.com/office/powerpoint/2010/main" val="27295402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77450" y="-3135"/>
            <a:ext cx="6161849" cy="707886"/>
          </a:xfrm>
          <a:prstGeom prst="rect">
            <a:avLst/>
          </a:prstGeom>
          <a:noFill/>
        </p:spPr>
        <p:txBody>
          <a:bodyPr wrap="square" rtlCol="0">
            <a:spAutoFit/>
          </a:bodyPr>
          <a:lstStyle/>
          <a:p>
            <a:pPr algn="ctr"/>
            <a:r>
              <a:rPr lang="en-US" sz="4000" b="1" dirty="0">
                <a:latin typeface="Times New Roman" panose="02020603050405020304" pitchFamily="18" charset="0"/>
                <a:cs typeface="Times New Roman" panose="02020603050405020304" pitchFamily="18" charset="0"/>
              </a:rPr>
              <a:t>News Paper Cutting</a:t>
            </a:r>
            <a:endParaRPr lang="en-IN" sz="4000" b="1"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77450" y="666742"/>
            <a:ext cx="5067300" cy="3095625"/>
          </a:xfrm>
          <a:prstGeom prst="rect">
            <a:avLst/>
          </a:prstGeom>
          <a:ln w="3175">
            <a:solidFill>
              <a:schemeClr val="tx1"/>
            </a:solidFill>
          </a:ln>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8749" b="43091"/>
          <a:stretch/>
        </p:blipFill>
        <p:spPr>
          <a:xfrm>
            <a:off x="8780710" y="780952"/>
            <a:ext cx="3150730" cy="2909938"/>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8725555" y="3480847"/>
            <a:ext cx="3010790" cy="3697900"/>
          </a:xfrm>
          <a:prstGeom prst="rect">
            <a:avLst/>
          </a:prstGeom>
        </p:spPr>
      </p:pic>
      <p:pic>
        <p:nvPicPr>
          <p:cNvPr id="10" name="Picture 9"/>
          <p:cNvPicPr>
            <a:picLocks noChangeAspect="1"/>
          </p:cNvPicPr>
          <p:nvPr/>
        </p:nvPicPr>
        <p:blipFill>
          <a:blip r:embed="rId5"/>
          <a:stretch>
            <a:fillRect/>
          </a:stretch>
        </p:blipFill>
        <p:spPr>
          <a:xfrm>
            <a:off x="44058" y="42944"/>
            <a:ext cx="767309" cy="730520"/>
          </a:xfrm>
          <a:prstGeom prst="rect">
            <a:avLst/>
          </a:prstGeom>
        </p:spPr>
      </p:pic>
      <p:pic>
        <p:nvPicPr>
          <p:cNvPr id="11" name="Picture 10"/>
          <p:cNvPicPr>
            <a:picLocks noChangeAspect="1"/>
          </p:cNvPicPr>
          <p:nvPr/>
        </p:nvPicPr>
        <p:blipFill>
          <a:blip r:embed="rId6"/>
          <a:stretch>
            <a:fillRect/>
          </a:stretch>
        </p:blipFill>
        <p:spPr>
          <a:xfrm>
            <a:off x="11396771" y="28525"/>
            <a:ext cx="752580" cy="809738"/>
          </a:xfrm>
          <a:prstGeom prst="rect">
            <a:avLst/>
          </a:prstGeom>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640" y="3769855"/>
            <a:ext cx="4020581" cy="3065337"/>
          </a:xfrm>
          <a:prstGeom prst="rect">
            <a:avLst/>
          </a:prstGeom>
        </p:spPr>
      </p:pic>
      <p:pic>
        <p:nvPicPr>
          <p:cNvPr id="13" name="Picture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059" y="756889"/>
            <a:ext cx="3383370" cy="3005478"/>
          </a:xfrm>
          <a:prstGeom prst="rect">
            <a:avLst/>
          </a:prstGeom>
        </p:spPr>
      </p:pic>
      <p:pic>
        <p:nvPicPr>
          <p:cNvPr id="14" name="Picture 13"/>
          <p:cNvPicPr>
            <a:picLocks noChangeAspect="1"/>
          </p:cNvPicPr>
          <p:nvPr/>
        </p:nvPicPr>
        <p:blipFill rotWithShape="1">
          <a:blip r:embed="rId9">
            <a:extLst>
              <a:ext uri="{28A0092B-C50C-407E-A947-70E740481C1C}">
                <a14:useLocalDpi xmlns:a14="http://schemas.microsoft.com/office/drawing/2010/main" val="0"/>
              </a:ext>
            </a:extLst>
          </a:blip>
          <a:srcRect t="7888" r="5898" b="12353"/>
          <a:stretch/>
        </p:blipFill>
        <p:spPr>
          <a:xfrm>
            <a:off x="3894290" y="3861851"/>
            <a:ext cx="4451945" cy="2010232"/>
          </a:xfrm>
          <a:prstGeom prst="rect">
            <a:avLst/>
          </a:prstGeom>
          <a:ln w="3175">
            <a:solidFill>
              <a:schemeClr val="tx1"/>
            </a:solidFill>
          </a:ln>
        </p:spPr>
      </p:pic>
      <p:pic>
        <p:nvPicPr>
          <p:cNvPr id="15" name="Picture 14"/>
          <p:cNvPicPr>
            <a:picLocks noChangeAspect="1"/>
          </p:cNvPicPr>
          <p:nvPr/>
        </p:nvPicPr>
        <p:blipFill rotWithShape="1">
          <a:blip r:embed="rId10">
            <a:extLst>
              <a:ext uri="{28A0092B-C50C-407E-A947-70E740481C1C}">
                <a14:useLocalDpi xmlns:a14="http://schemas.microsoft.com/office/drawing/2010/main" val="0"/>
              </a:ext>
            </a:extLst>
          </a:blip>
          <a:srcRect l="12558" t="2962" b="3103"/>
          <a:stretch/>
        </p:blipFill>
        <p:spPr>
          <a:xfrm>
            <a:off x="3894289" y="5406723"/>
            <a:ext cx="4451945" cy="1420748"/>
          </a:xfrm>
          <a:prstGeom prst="rect">
            <a:avLst/>
          </a:prstGeom>
          <a:ln w="3175">
            <a:solidFill>
              <a:schemeClr val="tx1"/>
            </a:solidFill>
          </a:ln>
        </p:spPr>
      </p:pic>
    </p:spTree>
    <p:extLst>
      <p:ext uri="{BB962C8B-B14F-4D97-AF65-F5344CB8AC3E}">
        <p14:creationId xmlns:p14="http://schemas.microsoft.com/office/powerpoint/2010/main" val="7603093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flipH="1">
            <a:off x="3849727" y="-104332"/>
            <a:ext cx="3692968" cy="707886"/>
          </a:xfrm>
          <a:prstGeom prst="rect">
            <a:avLst/>
          </a:prstGeom>
          <a:noFill/>
        </p:spPr>
        <p:txBody>
          <a:bodyPr wrap="square" rtlCol="0">
            <a:spAutoFit/>
          </a:bodyPr>
          <a:lstStyle/>
          <a:p>
            <a:r>
              <a:rPr lang="en-US" sz="4000" b="1" dirty="0">
                <a:latin typeface="Times New Roman" panose="02020603050405020304" pitchFamily="18" charset="0"/>
                <a:cs typeface="Times New Roman" panose="02020603050405020304" pitchFamily="18" charset="0"/>
              </a:rPr>
              <a:t>Mission Shakti </a:t>
            </a:r>
            <a:endParaRPr lang="en-IN" sz="4000"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44058" y="42944"/>
            <a:ext cx="767309" cy="730520"/>
          </a:xfrm>
          <a:prstGeom prst="rect">
            <a:avLst/>
          </a:prstGeom>
        </p:spPr>
      </p:pic>
      <p:pic>
        <p:nvPicPr>
          <p:cNvPr id="5" name="Picture 4"/>
          <p:cNvPicPr>
            <a:picLocks noChangeAspect="1"/>
          </p:cNvPicPr>
          <p:nvPr/>
        </p:nvPicPr>
        <p:blipFill>
          <a:blip r:embed="rId3"/>
          <a:stretch>
            <a:fillRect/>
          </a:stretch>
        </p:blipFill>
        <p:spPr>
          <a:xfrm>
            <a:off x="11396771" y="28525"/>
            <a:ext cx="752580" cy="809738"/>
          </a:xfrm>
          <a:prstGeom prst="rect">
            <a:avLst/>
          </a:prstGeom>
        </p:spPr>
      </p:pic>
      <p:pic>
        <p:nvPicPr>
          <p:cNvPr id="7" name="image6.jpg"/>
          <p:cNvPicPr/>
          <p:nvPr/>
        </p:nvPicPr>
        <p:blipFill>
          <a:blip r:embed="rId4"/>
          <a:srcRect/>
          <a:stretch>
            <a:fillRect/>
          </a:stretch>
        </p:blipFill>
        <p:spPr>
          <a:xfrm>
            <a:off x="2383557" y="838263"/>
            <a:ext cx="5104171" cy="5974250"/>
          </a:xfrm>
          <a:prstGeom prst="rect">
            <a:avLst/>
          </a:prstGeom>
          <a:ln/>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31785" y="3644919"/>
            <a:ext cx="4617565" cy="3167594"/>
          </a:xfrm>
          <a:prstGeom prst="rect">
            <a:avLst/>
          </a:prstGeom>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794925"/>
            <a:ext cx="2339499" cy="3119332"/>
          </a:xfrm>
          <a:prstGeom prst="rect">
            <a:avLst/>
          </a:prstGeom>
        </p:spPr>
      </p:pic>
      <p:pic>
        <p:nvPicPr>
          <p:cNvPr id="13" name="Pictur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058" y="3644919"/>
            <a:ext cx="2295441" cy="3167594"/>
          </a:xfrm>
          <a:prstGeom prst="rect">
            <a:avLst/>
          </a:prstGeom>
        </p:spPr>
      </p:pic>
      <p:pic>
        <p:nvPicPr>
          <p:cNvPr id="15" name="Picture 14"/>
          <p:cNvPicPr>
            <a:picLocks noChangeAspect="1"/>
          </p:cNvPicPr>
          <p:nvPr/>
        </p:nvPicPr>
        <p:blipFill>
          <a:blip r:embed="rId8"/>
          <a:stretch>
            <a:fillRect/>
          </a:stretch>
        </p:blipFill>
        <p:spPr>
          <a:xfrm>
            <a:off x="7487728" y="838263"/>
            <a:ext cx="4661623" cy="3314637"/>
          </a:xfrm>
          <a:prstGeom prst="rect">
            <a:avLst/>
          </a:prstGeom>
        </p:spPr>
      </p:pic>
      <p:sp>
        <p:nvSpPr>
          <p:cNvPr id="3" name="TextBox 2">
            <a:extLst>
              <a:ext uri="{FF2B5EF4-FFF2-40B4-BE49-F238E27FC236}">
                <a16:creationId xmlns:a16="http://schemas.microsoft.com/office/drawing/2014/main" id="{87A15219-B0F6-67B3-ADCA-254D05674085}"/>
              </a:ext>
            </a:extLst>
          </p:cNvPr>
          <p:cNvSpPr txBox="1"/>
          <p:nvPr/>
        </p:nvSpPr>
        <p:spPr>
          <a:xfrm>
            <a:off x="4110729" y="507831"/>
            <a:ext cx="3061030" cy="400110"/>
          </a:xfrm>
          <a:prstGeom prst="rect">
            <a:avLst/>
          </a:prstGeom>
          <a:noFill/>
        </p:spPr>
        <p:txBody>
          <a:bodyPr wrap="square" rtlCol="0">
            <a:spAutoFit/>
          </a:bodyPr>
          <a:lstStyle/>
          <a:p>
            <a:r>
              <a:rPr lang="en-IN" sz="2000" b="1" dirty="0">
                <a:latin typeface="Arial Black" panose="020B0A04020102020204" pitchFamily="34" charset="0"/>
              </a:rPr>
              <a:t>Session- 2023-2026</a:t>
            </a:r>
          </a:p>
        </p:txBody>
      </p:sp>
    </p:spTree>
    <p:extLst>
      <p:ext uri="{BB962C8B-B14F-4D97-AF65-F5344CB8AC3E}">
        <p14:creationId xmlns:p14="http://schemas.microsoft.com/office/powerpoint/2010/main" val="19994393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46732" y="-119088"/>
            <a:ext cx="4964502" cy="707886"/>
          </a:xfrm>
          <a:prstGeom prst="rect">
            <a:avLst/>
          </a:prstGeom>
          <a:noFill/>
        </p:spPr>
        <p:txBody>
          <a:bodyPr wrap="square" rtlCol="0">
            <a:spAutoFit/>
          </a:bodyPr>
          <a:lstStyle/>
          <a:p>
            <a:pPr algn="ctr"/>
            <a:r>
              <a:rPr lang="en-US" sz="4000" b="1" dirty="0" err="1">
                <a:latin typeface="Times New Roman" panose="02020603050405020304" pitchFamily="18" charset="0"/>
                <a:cs typeface="Times New Roman" panose="02020603050405020304" pitchFamily="18" charset="0"/>
              </a:rPr>
              <a:t>Har</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Ghar</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Tiranga</a:t>
            </a:r>
            <a:endParaRPr lang="en-IN" sz="4000" b="1" dirty="0">
              <a:latin typeface="Times New Roman" panose="02020603050405020304" pitchFamily="18" charset="0"/>
              <a:cs typeface="Times New Roman" panose="02020603050405020304" pitchFamily="18" charset="0"/>
            </a:endParaRPr>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a:xfrm>
            <a:off x="4991100" y="875521"/>
            <a:ext cx="3897702" cy="5916901"/>
          </a:xfrm>
          <a:prstGeom prst="rect">
            <a:avLst/>
          </a:prstGeom>
          <a:ln>
            <a:solidFill>
              <a:schemeClr val="tx1"/>
            </a:solidFill>
          </a:ln>
        </p:spPr>
      </p:pic>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8991600" y="852196"/>
            <a:ext cx="3157751" cy="5815303"/>
          </a:xfrm>
          <a:prstGeom prst="rect">
            <a:avLst/>
          </a:prstGeom>
        </p:spPr>
      </p:pic>
      <p:pic>
        <p:nvPicPr>
          <p:cNvPr id="5" name="Picture 4"/>
          <p:cNvPicPr/>
          <p:nvPr/>
        </p:nvPicPr>
        <p:blipFill>
          <a:blip r:embed="rId4" cstate="print">
            <a:extLst>
              <a:ext uri="{28A0092B-C50C-407E-A947-70E740481C1C}">
                <a14:useLocalDpi xmlns:a14="http://schemas.microsoft.com/office/drawing/2010/main" val="0"/>
              </a:ext>
            </a:extLst>
          </a:blip>
          <a:stretch>
            <a:fillRect/>
          </a:stretch>
        </p:blipFill>
        <p:spPr>
          <a:xfrm>
            <a:off x="165100" y="838263"/>
            <a:ext cx="4826000" cy="2679637"/>
          </a:xfrm>
          <a:prstGeom prst="rect">
            <a:avLst/>
          </a:prstGeom>
          <a:ln>
            <a:solidFill>
              <a:schemeClr val="tx1"/>
            </a:solidFill>
          </a:ln>
        </p:spPr>
      </p:pic>
      <p:pic>
        <p:nvPicPr>
          <p:cNvPr id="6" name="image9.jpg"/>
          <p:cNvPicPr/>
          <p:nvPr/>
        </p:nvPicPr>
        <p:blipFill>
          <a:blip r:embed="rId5"/>
          <a:srcRect/>
          <a:stretch>
            <a:fillRect/>
          </a:stretch>
        </p:blipFill>
        <p:spPr>
          <a:xfrm>
            <a:off x="165100" y="3582698"/>
            <a:ext cx="4826000" cy="3186401"/>
          </a:xfrm>
          <a:prstGeom prst="rect">
            <a:avLst/>
          </a:prstGeom>
          <a:ln/>
        </p:spPr>
      </p:pic>
      <p:pic>
        <p:nvPicPr>
          <p:cNvPr id="7" name="Picture 6"/>
          <p:cNvPicPr>
            <a:picLocks noChangeAspect="1"/>
          </p:cNvPicPr>
          <p:nvPr/>
        </p:nvPicPr>
        <p:blipFill>
          <a:blip r:embed="rId6"/>
          <a:stretch>
            <a:fillRect/>
          </a:stretch>
        </p:blipFill>
        <p:spPr>
          <a:xfrm>
            <a:off x="44058" y="42944"/>
            <a:ext cx="767309" cy="730520"/>
          </a:xfrm>
          <a:prstGeom prst="rect">
            <a:avLst/>
          </a:prstGeom>
        </p:spPr>
      </p:pic>
      <p:pic>
        <p:nvPicPr>
          <p:cNvPr id="8" name="Picture 7"/>
          <p:cNvPicPr>
            <a:picLocks noChangeAspect="1"/>
          </p:cNvPicPr>
          <p:nvPr/>
        </p:nvPicPr>
        <p:blipFill>
          <a:blip r:embed="rId7"/>
          <a:stretch>
            <a:fillRect/>
          </a:stretch>
        </p:blipFill>
        <p:spPr>
          <a:xfrm>
            <a:off x="11396771" y="28525"/>
            <a:ext cx="752580" cy="809738"/>
          </a:xfrm>
          <a:prstGeom prst="rect">
            <a:avLst/>
          </a:prstGeom>
        </p:spPr>
      </p:pic>
      <p:sp>
        <p:nvSpPr>
          <p:cNvPr id="10" name="TextBox 9">
            <a:extLst>
              <a:ext uri="{FF2B5EF4-FFF2-40B4-BE49-F238E27FC236}">
                <a16:creationId xmlns:a16="http://schemas.microsoft.com/office/drawing/2014/main" id="{7027FDC2-6FD4-AEAF-04DF-F5F16800158C}"/>
              </a:ext>
            </a:extLst>
          </p:cNvPr>
          <p:cNvSpPr txBox="1"/>
          <p:nvPr/>
        </p:nvSpPr>
        <p:spPr>
          <a:xfrm>
            <a:off x="4811867" y="468930"/>
            <a:ext cx="6094562" cy="369332"/>
          </a:xfrm>
          <a:prstGeom prst="rect">
            <a:avLst/>
          </a:prstGeom>
          <a:noFill/>
        </p:spPr>
        <p:txBody>
          <a:bodyPr wrap="square">
            <a:spAutoFit/>
          </a:bodyPr>
          <a:lstStyle/>
          <a:p>
            <a:r>
              <a:rPr lang="en-IN" b="1" dirty="0"/>
              <a:t>Session- 2023-2026</a:t>
            </a:r>
          </a:p>
        </p:txBody>
      </p:sp>
    </p:spTree>
    <p:extLst>
      <p:ext uri="{BB962C8B-B14F-4D97-AF65-F5344CB8AC3E}">
        <p14:creationId xmlns:p14="http://schemas.microsoft.com/office/powerpoint/2010/main" val="23199082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55900" y="55644"/>
            <a:ext cx="6223000" cy="707886"/>
          </a:xfrm>
          <a:prstGeom prst="rect">
            <a:avLst/>
          </a:prstGeom>
          <a:noFill/>
        </p:spPr>
        <p:txBody>
          <a:bodyPr wrap="square" rtlCol="0">
            <a:spAutoFit/>
          </a:bodyPr>
          <a:lstStyle/>
          <a:p>
            <a:r>
              <a:rPr lang="en-US" sz="4000" b="1" dirty="0" err="1">
                <a:latin typeface="Times New Roman" panose="02020603050405020304" pitchFamily="18" charset="0"/>
                <a:cs typeface="Times New Roman" panose="02020603050405020304" pitchFamily="18" charset="0"/>
              </a:rPr>
              <a:t>Madata</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Jagrukta</a:t>
            </a:r>
            <a:r>
              <a:rPr lang="en-US" sz="4000" b="1" dirty="0">
                <a:latin typeface="Times New Roman" panose="02020603050405020304" pitchFamily="18" charset="0"/>
                <a:cs typeface="Times New Roman" panose="02020603050405020304" pitchFamily="18" charset="0"/>
              </a:rPr>
              <a:t> (SVEEP)</a:t>
            </a:r>
            <a:endParaRPr lang="en-IN" sz="4000" b="1" dirty="0">
              <a:latin typeface="Times New Roman" panose="02020603050405020304" pitchFamily="18" charset="0"/>
              <a:cs typeface="Times New Roman" panose="02020603050405020304" pitchFamily="18" charset="0"/>
            </a:endParaRPr>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a:xfrm>
            <a:off x="215900" y="1062671"/>
            <a:ext cx="5473700" cy="5690879"/>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31358" y="55644"/>
            <a:ext cx="767309" cy="730520"/>
          </a:xfrm>
          <a:prstGeom prst="rect">
            <a:avLst/>
          </a:prstGeom>
        </p:spPr>
      </p:pic>
      <p:pic>
        <p:nvPicPr>
          <p:cNvPr id="5" name="Picture 4"/>
          <p:cNvPicPr>
            <a:picLocks noChangeAspect="1"/>
          </p:cNvPicPr>
          <p:nvPr/>
        </p:nvPicPr>
        <p:blipFill>
          <a:blip r:embed="rId4"/>
          <a:stretch>
            <a:fillRect/>
          </a:stretch>
        </p:blipFill>
        <p:spPr>
          <a:xfrm>
            <a:off x="11384071" y="41225"/>
            <a:ext cx="752580" cy="809738"/>
          </a:xfrm>
          <a:prstGeom prst="rect">
            <a:avLst/>
          </a:prstGeom>
        </p:spPr>
      </p:pic>
      <p:pic>
        <p:nvPicPr>
          <p:cNvPr id="6" name="Picture 5"/>
          <p:cNvPicPr/>
          <p:nvPr/>
        </p:nvPicPr>
        <p:blipFill>
          <a:blip r:embed="rId5" cstate="print">
            <a:extLst>
              <a:ext uri="{28A0092B-C50C-407E-A947-70E740481C1C}">
                <a14:useLocalDpi xmlns:a14="http://schemas.microsoft.com/office/drawing/2010/main" val="0"/>
              </a:ext>
            </a:extLst>
          </a:blip>
          <a:stretch>
            <a:fillRect/>
          </a:stretch>
        </p:blipFill>
        <p:spPr>
          <a:xfrm>
            <a:off x="5827143" y="1062671"/>
            <a:ext cx="5302643" cy="5690880"/>
          </a:xfrm>
          <a:prstGeom prst="rect">
            <a:avLst/>
          </a:prstGeom>
          <a:ln>
            <a:solidFill>
              <a:schemeClr val="tx1"/>
            </a:solidFill>
          </a:ln>
        </p:spPr>
      </p:pic>
      <p:sp>
        <p:nvSpPr>
          <p:cNvPr id="8" name="TextBox 7">
            <a:extLst>
              <a:ext uri="{FF2B5EF4-FFF2-40B4-BE49-F238E27FC236}">
                <a16:creationId xmlns:a16="http://schemas.microsoft.com/office/drawing/2014/main" id="{F74096C3-DC9E-3B2A-3694-698F67B11185}"/>
              </a:ext>
            </a:extLst>
          </p:cNvPr>
          <p:cNvSpPr txBox="1"/>
          <p:nvPr/>
        </p:nvSpPr>
        <p:spPr>
          <a:xfrm>
            <a:off x="4341243" y="666297"/>
            <a:ext cx="6094562" cy="369332"/>
          </a:xfrm>
          <a:prstGeom prst="rect">
            <a:avLst/>
          </a:prstGeom>
          <a:noFill/>
        </p:spPr>
        <p:txBody>
          <a:bodyPr wrap="square">
            <a:spAutoFit/>
          </a:bodyPr>
          <a:lstStyle/>
          <a:p>
            <a:r>
              <a:rPr lang="en-IN" sz="1800" b="1" dirty="0">
                <a:latin typeface="Arial Black" panose="020B0A04020102020204" pitchFamily="34" charset="0"/>
              </a:rPr>
              <a:t>Session- 2023-2026</a:t>
            </a:r>
          </a:p>
        </p:txBody>
      </p:sp>
    </p:spTree>
    <p:extLst>
      <p:ext uri="{BB962C8B-B14F-4D97-AF65-F5344CB8AC3E}">
        <p14:creationId xmlns:p14="http://schemas.microsoft.com/office/powerpoint/2010/main" val="6875256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986068" y="54261"/>
            <a:ext cx="2803585" cy="707886"/>
          </a:xfrm>
          <a:prstGeom prst="rect">
            <a:avLst/>
          </a:prstGeom>
          <a:noFill/>
        </p:spPr>
        <p:txBody>
          <a:bodyPr wrap="square" rtlCol="0">
            <a:spAutoFit/>
          </a:bodyPr>
          <a:lstStyle/>
          <a:p>
            <a:r>
              <a:rPr lang="en-US" sz="4000" b="1" dirty="0">
                <a:latin typeface="Times New Roman" panose="02020603050405020304" pitchFamily="18" charset="0"/>
                <a:cs typeface="Times New Roman" panose="02020603050405020304" pitchFamily="18" charset="0"/>
              </a:rPr>
              <a:t>Yoga day </a:t>
            </a:r>
            <a:endParaRPr lang="en-IN" sz="4000" b="1" dirty="0">
              <a:latin typeface="Times New Roman" panose="02020603050405020304" pitchFamily="18" charset="0"/>
              <a:cs typeface="Times New Roman" panose="02020603050405020304" pitchFamily="18" charset="0"/>
            </a:endParaRPr>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a:xfrm>
            <a:off x="428625" y="988694"/>
            <a:ext cx="5075028" cy="5676616"/>
          </a:xfrm>
          <a:prstGeom prst="rect">
            <a:avLst/>
          </a:prstGeom>
          <a:ln>
            <a:solidFill>
              <a:schemeClr val="tx1"/>
            </a:solidFill>
          </a:ln>
        </p:spPr>
      </p:pic>
      <p:pic>
        <p:nvPicPr>
          <p:cNvPr id="5" name="Picture 4"/>
          <p:cNvPicPr>
            <a:picLocks noChangeAspect="1"/>
          </p:cNvPicPr>
          <p:nvPr/>
        </p:nvPicPr>
        <p:blipFill>
          <a:blip r:embed="rId3"/>
          <a:stretch>
            <a:fillRect/>
          </a:stretch>
        </p:blipFill>
        <p:spPr>
          <a:xfrm>
            <a:off x="31358" y="42944"/>
            <a:ext cx="767309" cy="730520"/>
          </a:xfrm>
          <a:prstGeom prst="rect">
            <a:avLst/>
          </a:prstGeom>
        </p:spPr>
      </p:pic>
      <p:pic>
        <p:nvPicPr>
          <p:cNvPr id="6" name="Picture 5"/>
          <p:cNvPicPr>
            <a:picLocks noChangeAspect="1"/>
          </p:cNvPicPr>
          <p:nvPr/>
        </p:nvPicPr>
        <p:blipFill>
          <a:blip r:embed="rId4"/>
          <a:stretch>
            <a:fillRect/>
          </a:stretch>
        </p:blipFill>
        <p:spPr>
          <a:xfrm>
            <a:off x="11384071" y="28525"/>
            <a:ext cx="752580" cy="809738"/>
          </a:xfrm>
          <a:prstGeom prst="rect">
            <a:avLst/>
          </a:prstGeom>
        </p:spPr>
      </p:pic>
      <p:pic>
        <p:nvPicPr>
          <p:cNvPr id="8" name="Picture 7"/>
          <p:cNvPicPr>
            <a:picLocks noChangeAspect="1"/>
          </p:cNvPicPr>
          <p:nvPr/>
        </p:nvPicPr>
        <p:blipFill>
          <a:blip r:embed="rId5"/>
          <a:stretch>
            <a:fillRect/>
          </a:stretch>
        </p:blipFill>
        <p:spPr>
          <a:xfrm>
            <a:off x="5562601" y="988694"/>
            <a:ext cx="6574050" cy="4010025"/>
          </a:xfrm>
          <a:prstGeom prst="rect">
            <a:avLst/>
          </a:prstGeom>
        </p:spPr>
      </p:pic>
      <p:pic>
        <p:nvPicPr>
          <p:cNvPr id="9" name="image10.jpg"/>
          <p:cNvPicPr/>
          <p:nvPr/>
        </p:nvPicPr>
        <p:blipFill>
          <a:blip r:embed="rId6"/>
          <a:srcRect/>
          <a:stretch>
            <a:fillRect/>
          </a:stretch>
        </p:blipFill>
        <p:spPr>
          <a:xfrm>
            <a:off x="5562601" y="3208018"/>
            <a:ext cx="2954548" cy="3457291"/>
          </a:xfrm>
          <a:prstGeom prst="rect">
            <a:avLst/>
          </a:prstGeom>
          <a:ln/>
        </p:spPr>
      </p:pic>
      <p:pic>
        <p:nvPicPr>
          <p:cNvPr id="10" name="Picture 9"/>
          <p:cNvPicPr>
            <a:picLocks noChangeAspect="1"/>
          </p:cNvPicPr>
          <p:nvPr/>
        </p:nvPicPr>
        <p:blipFill rotWithShape="1">
          <a:blip r:embed="rId7" cstate="print">
            <a:extLst>
              <a:ext uri="{28A0092B-C50C-407E-A947-70E740481C1C}">
                <a14:useLocalDpi xmlns:a14="http://schemas.microsoft.com/office/drawing/2010/main" val="0"/>
              </a:ext>
            </a:extLst>
          </a:blip>
          <a:srcRect b="17859"/>
          <a:stretch/>
        </p:blipFill>
        <p:spPr>
          <a:xfrm rot="16200000">
            <a:off x="8610412" y="3139066"/>
            <a:ext cx="3432982" cy="3619503"/>
          </a:xfrm>
          <a:prstGeom prst="rect">
            <a:avLst/>
          </a:prstGeom>
        </p:spPr>
      </p:pic>
    </p:spTree>
    <p:extLst>
      <p:ext uri="{BB962C8B-B14F-4D97-AF65-F5344CB8AC3E}">
        <p14:creationId xmlns:p14="http://schemas.microsoft.com/office/powerpoint/2010/main" val="35770675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36041" y="17686"/>
            <a:ext cx="7877302" cy="707886"/>
          </a:xfrm>
          <a:prstGeom prst="rect">
            <a:avLst/>
          </a:prstGeom>
          <a:noFill/>
        </p:spPr>
        <p:txBody>
          <a:bodyPr wrap="square" rtlCol="0">
            <a:spAutoFit/>
          </a:bodyPr>
          <a:lstStyle/>
          <a:p>
            <a:pPr algn="ctr"/>
            <a:r>
              <a:rPr lang="en-US" sz="4000" b="1" dirty="0">
                <a:latin typeface="Times New Roman" panose="02020603050405020304" pitchFamily="18" charset="0"/>
                <a:cs typeface="Times New Roman" panose="02020603050405020304" pitchFamily="18" charset="0"/>
              </a:rPr>
              <a:t>Field trip &amp; Excursion </a:t>
            </a:r>
            <a:endParaRPr lang="en-IN" sz="4000" b="1" dirty="0">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2"/>
          <a:stretch>
            <a:fillRect/>
          </a:stretch>
        </p:blipFill>
        <p:spPr>
          <a:xfrm>
            <a:off x="69458" y="93744"/>
            <a:ext cx="767309" cy="730520"/>
          </a:xfrm>
          <a:prstGeom prst="rect">
            <a:avLst/>
          </a:prstGeom>
        </p:spPr>
      </p:pic>
      <p:pic>
        <p:nvPicPr>
          <p:cNvPr id="11" name="Picture 10"/>
          <p:cNvPicPr>
            <a:picLocks noChangeAspect="1"/>
          </p:cNvPicPr>
          <p:nvPr/>
        </p:nvPicPr>
        <p:blipFill>
          <a:blip r:embed="rId3"/>
          <a:stretch>
            <a:fillRect/>
          </a:stretch>
        </p:blipFill>
        <p:spPr>
          <a:xfrm>
            <a:off x="11422171" y="79325"/>
            <a:ext cx="752580" cy="809738"/>
          </a:xfrm>
          <a:prstGeom prst="rect">
            <a:avLst/>
          </a:prstGeom>
        </p:spPr>
      </p:pic>
      <p:pic>
        <p:nvPicPr>
          <p:cNvPr id="12" name="image8.jpg"/>
          <p:cNvPicPr/>
          <p:nvPr/>
        </p:nvPicPr>
        <p:blipFill>
          <a:blip r:embed="rId4"/>
          <a:srcRect/>
          <a:stretch>
            <a:fillRect/>
          </a:stretch>
        </p:blipFill>
        <p:spPr>
          <a:xfrm>
            <a:off x="69459" y="917046"/>
            <a:ext cx="3778642" cy="5895467"/>
          </a:xfrm>
          <a:prstGeom prst="rect">
            <a:avLst/>
          </a:prstGeom>
          <a:ln>
            <a:solidFill>
              <a:schemeClr val="tx1"/>
            </a:solidFill>
          </a:ln>
        </p:spPr>
      </p:pic>
      <p:pic>
        <p:nvPicPr>
          <p:cNvPr id="13" name="image14.jpg"/>
          <p:cNvPicPr/>
          <p:nvPr/>
        </p:nvPicPr>
        <p:blipFill>
          <a:blip r:embed="rId5"/>
          <a:srcRect/>
          <a:stretch>
            <a:fillRect/>
          </a:stretch>
        </p:blipFill>
        <p:spPr>
          <a:xfrm>
            <a:off x="3949701" y="889063"/>
            <a:ext cx="3556000" cy="5940954"/>
          </a:xfrm>
          <a:prstGeom prst="rect">
            <a:avLst/>
          </a:prstGeom>
          <a:ln/>
        </p:spPr>
      </p:pic>
      <p:pic>
        <p:nvPicPr>
          <p:cNvPr id="20" name="Picture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07301" y="917046"/>
            <a:ext cx="4525645" cy="2486025"/>
          </a:xfrm>
          <a:prstGeom prst="rect">
            <a:avLst/>
          </a:prstGeom>
        </p:spPr>
      </p:pic>
      <p:pic>
        <p:nvPicPr>
          <p:cNvPr id="21" name="Picture 20"/>
          <p:cNvPicPr>
            <a:picLocks noChangeAspect="1"/>
          </p:cNvPicPr>
          <p:nvPr/>
        </p:nvPicPr>
        <p:blipFill rotWithShape="1">
          <a:blip r:embed="rId7">
            <a:extLst>
              <a:ext uri="{28A0092B-C50C-407E-A947-70E740481C1C}">
                <a14:useLocalDpi xmlns:a14="http://schemas.microsoft.com/office/drawing/2010/main" val="0"/>
              </a:ext>
            </a:extLst>
          </a:blip>
          <a:srcRect t="25925" b="14815"/>
          <a:stretch/>
        </p:blipFill>
        <p:spPr>
          <a:xfrm>
            <a:off x="7607302" y="3431054"/>
            <a:ext cx="4525644" cy="3398963"/>
          </a:xfrm>
          <a:prstGeom prst="rect">
            <a:avLst/>
          </a:prstGeom>
        </p:spPr>
      </p:pic>
      <p:sp>
        <p:nvSpPr>
          <p:cNvPr id="4" name="TextBox 3">
            <a:extLst>
              <a:ext uri="{FF2B5EF4-FFF2-40B4-BE49-F238E27FC236}">
                <a16:creationId xmlns:a16="http://schemas.microsoft.com/office/drawing/2014/main" id="{C9E3C5A5-AF9A-FE55-D968-9FEB1381E4ED}"/>
              </a:ext>
            </a:extLst>
          </p:cNvPr>
          <p:cNvSpPr txBox="1"/>
          <p:nvPr/>
        </p:nvSpPr>
        <p:spPr>
          <a:xfrm>
            <a:off x="4509220" y="540906"/>
            <a:ext cx="6094562" cy="369332"/>
          </a:xfrm>
          <a:prstGeom prst="rect">
            <a:avLst/>
          </a:prstGeom>
          <a:noFill/>
        </p:spPr>
        <p:txBody>
          <a:bodyPr wrap="square">
            <a:spAutoFit/>
          </a:bodyPr>
          <a:lstStyle/>
          <a:p>
            <a:r>
              <a:rPr lang="en-IN" b="1" dirty="0"/>
              <a:t>Session- 2023-2026</a:t>
            </a:r>
          </a:p>
        </p:txBody>
      </p:sp>
    </p:spTree>
    <p:extLst>
      <p:ext uri="{BB962C8B-B14F-4D97-AF65-F5344CB8AC3E}">
        <p14:creationId xmlns:p14="http://schemas.microsoft.com/office/powerpoint/2010/main" val="42629267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393700" y="1041400"/>
            <a:ext cx="5761508" cy="5676900"/>
          </a:xfrm>
          <a:prstGeom prst="rect">
            <a:avLst/>
          </a:prstGeom>
          <a:ln>
            <a:solidFill>
              <a:schemeClr val="tx1"/>
            </a:solidFill>
          </a:ln>
        </p:spPr>
      </p:pic>
      <p:pic>
        <p:nvPicPr>
          <p:cNvPr id="5" name="Picture 4"/>
          <p:cNvPicPr/>
          <p:nvPr/>
        </p:nvPicPr>
        <p:blipFill>
          <a:blip r:embed="rId3" cstate="print">
            <a:extLst>
              <a:ext uri="{28A0092B-C50C-407E-A947-70E740481C1C}">
                <a14:useLocalDpi xmlns:a14="http://schemas.microsoft.com/office/drawing/2010/main" val="0"/>
              </a:ext>
            </a:extLst>
          </a:blip>
          <a:stretch>
            <a:fillRect/>
          </a:stretch>
        </p:blipFill>
        <p:spPr>
          <a:xfrm>
            <a:off x="6350001" y="1041400"/>
            <a:ext cx="5105399" cy="5676900"/>
          </a:xfrm>
          <a:prstGeom prst="rect">
            <a:avLst/>
          </a:prstGeom>
          <a:ln>
            <a:solidFill>
              <a:schemeClr val="tx1"/>
            </a:solidFill>
          </a:ln>
        </p:spPr>
      </p:pic>
      <p:sp>
        <p:nvSpPr>
          <p:cNvPr id="6" name="TextBox 5"/>
          <p:cNvSpPr txBox="1"/>
          <p:nvPr/>
        </p:nvSpPr>
        <p:spPr>
          <a:xfrm>
            <a:off x="1836041" y="17686"/>
            <a:ext cx="7877302" cy="707886"/>
          </a:xfrm>
          <a:prstGeom prst="rect">
            <a:avLst/>
          </a:prstGeom>
          <a:noFill/>
        </p:spPr>
        <p:txBody>
          <a:bodyPr wrap="square" rtlCol="0">
            <a:spAutoFit/>
          </a:bodyPr>
          <a:lstStyle/>
          <a:p>
            <a:pPr algn="ctr"/>
            <a:r>
              <a:rPr lang="en-US" sz="4000" b="1" dirty="0">
                <a:latin typeface="Times New Roman" panose="02020603050405020304" pitchFamily="18" charset="0"/>
                <a:cs typeface="Times New Roman" panose="02020603050405020304" pitchFamily="18" charset="0"/>
              </a:rPr>
              <a:t>Field trip &amp; Excursion </a:t>
            </a:r>
            <a:endParaRPr lang="en-IN" sz="4000" b="1"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69458" y="93744"/>
            <a:ext cx="767309" cy="730520"/>
          </a:xfrm>
          <a:prstGeom prst="rect">
            <a:avLst/>
          </a:prstGeom>
        </p:spPr>
      </p:pic>
      <p:pic>
        <p:nvPicPr>
          <p:cNvPr id="8" name="Picture 7"/>
          <p:cNvPicPr>
            <a:picLocks noChangeAspect="1"/>
          </p:cNvPicPr>
          <p:nvPr/>
        </p:nvPicPr>
        <p:blipFill>
          <a:blip r:embed="rId5"/>
          <a:stretch>
            <a:fillRect/>
          </a:stretch>
        </p:blipFill>
        <p:spPr>
          <a:xfrm>
            <a:off x="11422171" y="79325"/>
            <a:ext cx="752580" cy="809738"/>
          </a:xfrm>
          <a:prstGeom prst="rect">
            <a:avLst/>
          </a:prstGeom>
        </p:spPr>
      </p:pic>
    </p:spTree>
    <p:extLst>
      <p:ext uri="{BB962C8B-B14F-4D97-AF65-F5344CB8AC3E}">
        <p14:creationId xmlns:p14="http://schemas.microsoft.com/office/powerpoint/2010/main" val="11519590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B5C67-26F4-9D14-0929-0E108C00CDE5}"/>
              </a:ext>
            </a:extLst>
          </p:cNvPr>
          <p:cNvSpPr>
            <a:spLocks noGrp="1"/>
          </p:cNvSpPr>
          <p:nvPr>
            <p:ph type="title"/>
          </p:nvPr>
        </p:nvSpPr>
        <p:spPr>
          <a:xfrm>
            <a:off x="1154954" y="973668"/>
            <a:ext cx="10665669" cy="706964"/>
          </a:xfrm>
        </p:spPr>
        <p:txBody>
          <a:bodyPr/>
          <a:lstStyle/>
          <a:p>
            <a:r>
              <a:rPr lang="en-IN" b="1" dirty="0"/>
              <a:t>ABOUT THE INSTITUTION</a:t>
            </a:r>
          </a:p>
        </p:txBody>
      </p:sp>
      <p:sp>
        <p:nvSpPr>
          <p:cNvPr id="4" name="TextBox 3">
            <a:extLst>
              <a:ext uri="{FF2B5EF4-FFF2-40B4-BE49-F238E27FC236}">
                <a16:creationId xmlns:a16="http://schemas.microsoft.com/office/drawing/2014/main" id="{322FBADF-F2A0-631A-92B9-661339D41B50}"/>
              </a:ext>
            </a:extLst>
          </p:cNvPr>
          <p:cNvSpPr txBox="1"/>
          <p:nvPr/>
        </p:nvSpPr>
        <p:spPr>
          <a:xfrm>
            <a:off x="738738" y="2510456"/>
            <a:ext cx="4872789" cy="3885679"/>
          </a:xfrm>
          <a:prstGeom prst="rect">
            <a:avLst/>
          </a:prstGeom>
          <a:noFill/>
        </p:spPr>
        <p:txBody>
          <a:bodyPr wrap="square">
            <a:spAutoFit/>
          </a:bodyPr>
          <a:lstStyle/>
          <a:p>
            <a:pPr algn="just">
              <a:spcBef>
                <a:spcPts val="1500"/>
              </a:spcBef>
              <a:spcAft>
                <a:spcPts val="1500"/>
              </a:spcAft>
              <a:buNone/>
            </a:pPr>
            <a:r>
              <a:rPr lang="en-GB" b="1" i="0" dirty="0">
                <a:solidFill>
                  <a:srgbClr val="666666"/>
                </a:solidFill>
                <a:effectLst/>
                <a:latin typeface="Roboto" panose="02000000000000000000" pitchFamily="2" charset="0"/>
              </a:rPr>
              <a:t>Nari Shiksha Niketan PG College is an esteemed institution affiliated with the University of Lucknow. Established on July 16th, 1963, under the UGC Regulation Act 1956, our college has been a pioneer in women's education in Lucknow. Initially offering Science courses, the college expanded its academic horizon in 1994 by introducing M.A. classes in Hindi, marking the commencement of post-graduate programs.</a:t>
            </a:r>
          </a:p>
          <a:p>
            <a:pPr algn="just">
              <a:buNone/>
            </a:pPr>
            <a:br>
              <a:rPr lang="en-GB" b="1" dirty="0"/>
            </a:br>
            <a:endParaRPr lang="en-IN" b="1" dirty="0"/>
          </a:p>
        </p:txBody>
      </p:sp>
      <p:graphicFrame>
        <p:nvGraphicFramePr>
          <p:cNvPr id="5" name="Table 4">
            <a:extLst>
              <a:ext uri="{FF2B5EF4-FFF2-40B4-BE49-F238E27FC236}">
                <a16:creationId xmlns:a16="http://schemas.microsoft.com/office/drawing/2014/main" id="{C3C43526-D41E-3B9B-D65F-FCBD1A683549}"/>
              </a:ext>
            </a:extLst>
          </p:cNvPr>
          <p:cNvGraphicFramePr>
            <a:graphicFrameLocks noGrp="1"/>
          </p:cNvGraphicFramePr>
          <p:nvPr/>
        </p:nvGraphicFramePr>
        <p:xfrm>
          <a:off x="6348956" y="2510456"/>
          <a:ext cx="5194487" cy="3230069"/>
        </p:xfrm>
        <a:graphic>
          <a:graphicData uri="http://schemas.openxmlformats.org/drawingml/2006/table">
            <a:tbl>
              <a:tblPr>
                <a:tableStyleId>{69C7853C-536D-4A76-A0AE-DD22124D55A5}</a:tableStyleId>
              </a:tblPr>
              <a:tblGrid>
                <a:gridCol w="2573414">
                  <a:extLst>
                    <a:ext uri="{9D8B030D-6E8A-4147-A177-3AD203B41FA5}">
                      <a16:colId xmlns:a16="http://schemas.microsoft.com/office/drawing/2014/main" val="3750931971"/>
                    </a:ext>
                  </a:extLst>
                </a:gridCol>
                <a:gridCol w="2621073">
                  <a:extLst>
                    <a:ext uri="{9D8B030D-6E8A-4147-A177-3AD203B41FA5}">
                      <a16:colId xmlns:a16="http://schemas.microsoft.com/office/drawing/2014/main" val="3220670598"/>
                    </a:ext>
                  </a:extLst>
                </a:gridCol>
              </a:tblGrid>
              <a:tr h="294187">
                <a:tc>
                  <a:txBody>
                    <a:bodyPr/>
                    <a:lstStyle/>
                    <a:p>
                      <a:pPr fontAlgn="t">
                        <a:buNone/>
                      </a:pPr>
                      <a:r>
                        <a:rPr lang="en-IN" sz="1300" b="1" dirty="0">
                          <a:effectLst/>
                        </a:rPr>
                        <a:t>Established</a:t>
                      </a:r>
                    </a:p>
                  </a:txBody>
                  <a:tcPr marL="54807" marR="54807" marT="45672" marB="45672"/>
                </a:tc>
                <a:tc>
                  <a:txBody>
                    <a:bodyPr/>
                    <a:lstStyle/>
                    <a:p>
                      <a:pPr fontAlgn="t">
                        <a:buNone/>
                      </a:pPr>
                      <a:r>
                        <a:rPr lang="en-IN" sz="1300" b="1">
                          <a:effectLst/>
                        </a:rPr>
                        <a:t>1963</a:t>
                      </a:r>
                    </a:p>
                  </a:txBody>
                  <a:tcPr marL="54807" marR="54807" marT="45672" marB="45672"/>
                </a:tc>
                <a:extLst>
                  <a:ext uri="{0D108BD9-81ED-4DB2-BD59-A6C34878D82A}">
                    <a16:rowId xmlns:a16="http://schemas.microsoft.com/office/drawing/2014/main" val="2776209450"/>
                  </a:ext>
                </a:extLst>
              </a:tr>
              <a:tr h="683260">
                <a:tc>
                  <a:txBody>
                    <a:bodyPr/>
                    <a:lstStyle/>
                    <a:p>
                      <a:pPr fontAlgn="t">
                        <a:buNone/>
                      </a:pPr>
                      <a:r>
                        <a:rPr lang="en-IN" sz="1300" b="1">
                          <a:effectLst/>
                        </a:rPr>
                        <a:t>Graduation Courses</a:t>
                      </a:r>
                    </a:p>
                  </a:txBody>
                  <a:tcPr marL="54807" marR="54807" marT="45672" marB="45672"/>
                </a:tc>
                <a:tc>
                  <a:txBody>
                    <a:bodyPr/>
                    <a:lstStyle/>
                    <a:p>
                      <a:pPr fontAlgn="t">
                        <a:buNone/>
                      </a:pPr>
                      <a:r>
                        <a:rPr lang="en-IN" sz="1300" b="1" dirty="0">
                          <a:effectLst/>
                        </a:rPr>
                        <a:t>BA, BCom &amp; BSc</a:t>
                      </a:r>
                    </a:p>
                  </a:txBody>
                  <a:tcPr marL="54807" marR="54807" marT="45672" marB="45672"/>
                </a:tc>
                <a:extLst>
                  <a:ext uri="{0D108BD9-81ED-4DB2-BD59-A6C34878D82A}">
                    <a16:rowId xmlns:a16="http://schemas.microsoft.com/office/drawing/2014/main" val="2510051599"/>
                  </a:ext>
                </a:extLst>
              </a:tr>
              <a:tr h="880565">
                <a:tc>
                  <a:txBody>
                    <a:bodyPr/>
                    <a:lstStyle/>
                    <a:p>
                      <a:pPr fontAlgn="t">
                        <a:buNone/>
                      </a:pPr>
                      <a:r>
                        <a:rPr lang="en-IN" sz="1300" b="1">
                          <a:effectLst/>
                        </a:rPr>
                        <a:t>Post Graduation Courses</a:t>
                      </a:r>
                    </a:p>
                  </a:txBody>
                  <a:tcPr marL="54807" marR="54807" marT="45672" marB="45672"/>
                </a:tc>
                <a:tc>
                  <a:txBody>
                    <a:bodyPr/>
                    <a:lstStyle/>
                    <a:p>
                      <a:pPr fontAlgn="t">
                        <a:buNone/>
                      </a:pPr>
                      <a:r>
                        <a:rPr lang="en-IN" sz="1300" b="1" dirty="0">
                          <a:effectLst/>
                        </a:rPr>
                        <a:t>MA</a:t>
                      </a:r>
                    </a:p>
                  </a:txBody>
                  <a:tcPr marL="54807" marR="54807" marT="45672" marB="45672"/>
                </a:tc>
                <a:extLst>
                  <a:ext uri="{0D108BD9-81ED-4DB2-BD59-A6C34878D82A}">
                    <a16:rowId xmlns:a16="http://schemas.microsoft.com/office/drawing/2014/main" val="618817523"/>
                  </a:ext>
                </a:extLst>
              </a:tr>
              <a:tr h="294187">
                <a:tc>
                  <a:txBody>
                    <a:bodyPr/>
                    <a:lstStyle/>
                    <a:p>
                      <a:pPr fontAlgn="t">
                        <a:buNone/>
                      </a:pPr>
                      <a:r>
                        <a:rPr lang="en-IN" sz="1300" b="1" dirty="0">
                          <a:effectLst/>
                        </a:rPr>
                        <a:t>Students</a:t>
                      </a:r>
                    </a:p>
                  </a:txBody>
                  <a:tcPr marL="54807" marR="54807" marT="45672" marB="45672"/>
                </a:tc>
                <a:tc>
                  <a:txBody>
                    <a:bodyPr/>
                    <a:lstStyle/>
                    <a:p>
                      <a:pPr fontAlgn="t">
                        <a:buNone/>
                      </a:pPr>
                      <a:r>
                        <a:rPr lang="en-IN" sz="1300" b="1" dirty="0">
                          <a:effectLst/>
                        </a:rPr>
                        <a:t>1000</a:t>
                      </a:r>
                    </a:p>
                  </a:txBody>
                  <a:tcPr marL="54807" marR="54807" marT="45672" marB="45672"/>
                </a:tc>
                <a:extLst>
                  <a:ext uri="{0D108BD9-81ED-4DB2-BD59-A6C34878D82A}">
                    <a16:rowId xmlns:a16="http://schemas.microsoft.com/office/drawing/2014/main" val="4191017669"/>
                  </a:ext>
                </a:extLst>
              </a:tr>
              <a:tr h="1077870">
                <a:tc>
                  <a:txBody>
                    <a:bodyPr/>
                    <a:lstStyle/>
                    <a:p>
                      <a:pPr fontAlgn="t">
                        <a:buNone/>
                      </a:pPr>
                      <a:r>
                        <a:rPr lang="en-IN" sz="1300" b="1">
                          <a:effectLst/>
                        </a:rPr>
                        <a:t>Full-time and Part-time Faculty</a:t>
                      </a:r>
                    </a:p>
                  </a:txBody>
                  <a:tcPr marL="54807" marR="54807" marT="45672" marB="45672"/>
                </a:tc>
                <a:tc>
                  <a:txBody>
                    <a:bodyPr/>
                    <a:lstStyle/>
                    <a:p>
                      <a:pPr fontAlgn="t">
                        <a:buNone/>
                      </a:pPr>
                      <a:r>
                        <a:rPr lang="en-IN" sz="1300" b="1" dirty="0">
                          <a:effectLst/>
                        </a:rPr>
                        <a:t>35</a:t>
                      </a:r>
                    </a:p>
                  </a:txBody>
                  <a:tcPr marL="54807" marR="54807" marT="45672" marB="45672"/>
                </a:tc>
                <a:extLst>
                  <a:ext uri="{0D108BD9-81ED-4DB2-BD59-A6C34878D82A}">
                    <a16:rowId xmlns:a16="http://schemas.microsoft.com/office/drawing/2014/main" val="4155519927"/>
                  </a:ext>
                </a:extLst>
              </a:tr>
            </a:tbl>
          </a:graphicData>
        </a:graphic>
      </p:graphicFrame>
      <p:pic>
        <p:nvPicPr>
          <p:cNvPr id="3" name="Picture 2">
            <a:extLst>
              <a:ext uri="{FF2B5EF4-FFF2-40B4-BE49-F238E27FC236}">
                <a16:creationId xmlns:a16="http://schemas.microsoft.com/office/drawing/2014/main" id="{C0524EB4-2C74-7BC6-C97D-7888E98B3319}"/>
              </a:ext>
            </a:extLst>
          </p:cNvPr>
          <p:cNvPicPr>
            <a:picLocks noChangeAspect="1"/>
          </p:cNvPicPr>
          <p:nvPr/>
        </p:nvPicPr>
        <p:blipFill>
          <a:blip r:embed="rId2"/>
          <a:stretch>
            <a:fillRect/>
          </a:stretch>
        </p:blipFill>
        <p:spPr>
          <a:xfrm>
            <a:off x="11422171" y="79325"/>
            <a:ext cx="752580" cy="809738"/>
          </a:xfrm>
          <a:prstGeom prst="rect">
            <a:avLst/>
          </a:prstGeom>
        </p:spPr>
      </p:pic>
    </p:spTree>
    <p:extLst>
      <p:ext uri="{BB962C8B-B14F-4D97-AF65-F5344CB8AC3E}">
        <p14:creationId xmlns:p14="http://schemas.microsoft.com/office/powerpoint/2010/main" val="21043547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520" y="1041367"/>
            <a:ext cx="4750879" cy="5853866"/>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59799" y="1041368"/>
            <a:ext cx="3614951" cy="5853865"/>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51400" y="1041368"/>
            <a:ext cx="3708399" cy="5853865"/>
          </a:xfrm>
          <a:prstGeom prst="rect">
            <a:avLst/>
          </a:prstGeom>
        </p:spPr>
      </p:pic>
      <p:sp>
        <p:nvSpPr>
          <p:cNvPr id="7" name="TextBox 6"/>
          <p:cNvSpPr txBox="1"/>
          <p:nvPr/>
        </p:nvSpPr>
        <p:spPr>
          <a:xfrm>
            <a:off x="1836041" y="17686"/>
            <a:ext cx="7877302" cy="707886"/>
          </a:xfrm>
          <a:prstGeom prst="rect">
            <a:avLst/>
          </a:prstGeom>
          <a:noFill/>
        </p:spPr>
        <p:txBody>
          <a:bodyPr wrap="square" rtlCol="0">
            <a:spAutoFit/>
          </a:bodyPr>
          <a:lstStyle/>
          <a:p>
            <a:pPr algn="ctr"/>
            <a:r>
              <a:rPr lang="en-US" sz="4000" b="1" dirty="0">
                <a:latin typeface="Times New Roman" panose="02020603050405020304" pitchFamily="18" charset="0"/>
                <a:cs typeface="Times New Roman" panose="02020603050405020304" pitchFamily="18" charset="0"/>
              </a:rPr>
              <a:t>Field trip &amp; Excursion </a:t>
            </a:r>
            <a:endParaRPr lang="en-IN" sz="4000" b="1" dirty="0">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5"/>
          <a:stretch>
            <a:fillRect/>
          </a:stretch>
        </p:blipFill>
        <p:spPr>
          <a:xfrm>
            <a:off x="69458" y="93744"/>
            <a:ext cx="767309" cy="730520"/>
          </a:xfrm>
          <a:prstGeom prst="rect">
            <a:avLst/>
          </a:prstGeom>
        </p:spPr>
      </p:pic>
      <p:pic>
        <p:nvPicPr>
          <p:cNvPr id="9" name="Picture 8"/>
          <p:cNvPicPr>
            <a:picLocks noChangeAspect="1"/>
          </p:cNvPicPr>
          <p:nvPr/>
        </p:nvPicPr>
        <p:blipFill>
          <a:blip r:embed="rId6"/>
          <a:stretch>
            <a:fillRect/>
          </a:stretch>
        </p:blipFill>
        <p:spPr>
          <a:xfrm>
            <a:off x="11422171" y="79325"/>
            <a:ext cx="752580" cy="809738"/>
          </a:xfrm>
          <a:prstGeom prst="rect">
            <a:avLst/>
          </a:prstGeom>
        </p:spPr>
      </p:pic>
      <p:pic>
        <p:nvPicPr>
          <p:cNvPr id="10" name="Picture 9"/>
          <p:cNvPicPr/>
          <p:nvPr/>
        </p:nvPicPr>
        <p:blipFill>
          <a:blip r:embed="rId7" cstate="print">
            <a:extLst>
              <a:ext uri="{28A0092B-C50C-407E-A947-70E740481C1C}">
                <a14:useLocalDpi xmlns:a14="http://schemas.microsoft.com/office/drawing/2010/main" val="0"/>
              </a:ext>
            </a:extLst>
          </a:blip>
          <a:stretch>
            <a:fillRect/>
          </a:stretch>
        </p:blipFill>
        <p:spPr>
          <a:xfrm>
            <a:off x="10367275" y="3968300"/>
            <a:ext cx="1807476" cy="2889700"/>
          </a:xfrm>
          <a:prstGeom prst="rect">
            <a:avLst/>
          </a:prstGeom>
          <a:ln>
            <a:solidFill>
              <a:schemeClr val="tx1"/>
            </a:solidFill>
          </a:ln>
        </p:spPr>
      </p:pic>
      <p:sp>
        <p:nvSpPr>
          <p:cNvPr id="6" name="TextBox 5">
            <a:extLst>
              <a:ext uri="{FF2B5EF4-FFF2-40B4-BE49-F238E27FC236}">
                <a16:creationId xmlns:a16="http://schemas.microsoft.com/office/drawing/2014/main" id="{31462A0F-E991-A9EF-0004-9E665EE36426}"/>
              </a:ext>
            </a:extLst>
          </p:cNvPr>
          <p:cNvSpPr txBox="1"/>
          <p:nvPr/>
        </p:nvSpPr>
        <p:spPr>
          <a:xfrm>
            <a:off x="4686300" y="595883"/>
            <a:ext cx="6094562" cy="369332"/>
          </a:xfrm>
          <a:prstGeom prst="rect">
            <a:avLst/>
          </a:prstGeom>
          <a:noFill/>
        </p:spPr>
        <p:txBody>
          <a:bodyPr wrap="square">
            <a:spAutoFit/>
          </a:bodyPr>
          <a:lstStyle/>
          <a:p>
            <a:r>
              <a:rPr lang="en-IN" b="1" dirty="0"/>
              <a:t>Session- 2023-2026</a:t>
            </a:r>
          </a:p>
        </p:txBody>
      </p:sp>
    </p:spTree>
    <p:extLst>
      <p:ext uri="{BB962C8B-B14F-4D97-AF65-F5344CB8AC3E}">
        <p14:creationId xmlns:p14="http://schemas.microsoft.com/office/powerpoint/2010/main" val="9630405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D50F126-9A8B-BF4B-7D11-8419A4422E1B}"/>
              </a:ext>
            </a:extLst>
          </p:cNvPr>
          <p:cNvSpPr txBox="1"/>
          <p:nvPr/>
        </p:nvSpPr>
        <p:spPr>
          <a:xfrm>
            <a:off x="2846717" y="284671"/>
            <a:ext cx="7703389" cy="584775"/>
          </a:xfrm>
          <a:prstGeom prst="rect">
            <a:avLst/>
          </a:prstGeom>
          <a:noFill/>
        </p:spPr>
        <p:txBody>
          <a:bodyPr wrap="square" rtlCol="0">
            <a:spAutoFit/>
          </a:bodyPr>
          <a:lstStyle/>
          <a:p>
            <a:r>
              <a:rPr lang="en-IN" sz="3200" b="1" dirty="0">
                <a:latin typeface="Arial Black" panose="020B0A04020102020204" pitchFamily="34" charset="0"/>
              </a:rPr>
              <a:t>EDUCATIONAL FIELD TRIPS</a:t>
            </a:r>
          </a:p>
        </p:txBody>
      </p:sp>
      <p:pic>
        <p:nvPicPr>
          <p:cNvPr id="6" name="Picture 5">
            <a:extLst>
              <a:ext uri="{FF2B5EF4-FFF2-40B4-BE49-F238E27FC236}">
                <a16:creationId xmlns:a16="http://schemas.microsoft.com/office/drawing/2014/main" id="{334A0E15-E3C2-795A-F9B2-049D7EACF5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280" y="1035168"/>
            <a:ext cx="6740105" cy="5503657"/>
          </a:xfrm>
          <a:prstGeom prst="rect">
            <a:avLst/>
          </a:prstGeom>
        </p:spPr>
      </p:pic>
      <p:pic>
        <p:nvPicPr>
          <p:cNvPr id="10" name="Picture 9">
            <a:extLst>
              <a:ext uri="{FF2B5EF4-FFF2-40B4-BE49-F238E27FC236}">
                <a16:creationId xmlns:a16="http://schemas.microsoft.com/office/drawing/2014/main" id="{7276B125-54E3-20EA-9103-3314111D25E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57676" y="1035168"/>
            <a:ext cx="4732400" cy="5538161"/>
          </a:xfrm>
          <a:prstGeom prst="rect">
            <a:avLst/>
          </a:prstGeom>
        </p:spPr>
      </p:pic>
    </p:spTree>
    <p:extLst>
      <p:ext uri="{BB962C8B-B14F-4D97-AF65-F5344CB8AC3E}">
        <p14:creationId xmlns:p14="http://schemas.microsoft.com/office/powerpoint/2010/main" val="26713596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2D10585-05DE-43E9-3495-1149A955CB5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9465" y="2001897"/>
            <a:ext cx="5668030" cy="4265193"/>
          </a:xfrm>
          <a:prstGeom prst="rect">
            <a:avLst/>
          </a:prstGeom>
        </p:spPr>
      </p:pic>
      <p:pic>
        <p:nvPicPr>
          <p:cNvPr id="3" name="Picture 2">
            <a:extLst>
              <a:ext uri="{FF2B5EF4-FFF2-40B4-BE49-F238E27FC236}">
                <a16:creationId xmlns:a16="http://schemas.microsoft.com/office/drawing/2014/main" id="{8F80586E-EB37-C943-45C1-94B920FE16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9035" y="366406"/>
            <a:ext cx="5703500" cy="4947465"/>
          </a:xfrm>
          <a:prstGeom prst="rect">
            <a:avLst/>
          </a:prstGeom>
        </p:spPr>
      </p:pic>
      <p:sp>
        <p:nvSpPr>
          <p:cNvPr id="4" name="TextBox 3">
            <a:extLst>
              <a:ext uri="{FF2B5EF4-FFF2-40B4-BE49-F238E27FC236}">
                <a16:creationId xmlns:a16="http://schemas.microsoft.com/office/drawing/2014/main" id="{DF2F3839-AE36-7EDE-EDD5-617467ABCBA5}"/>
              </a:ext>
            </a:extLst>
          </p:cNvPr>
          <p:cNvSpPr txBox="1"/>
          <p:nvPr/>
        </p:nvSpPr>
        <p:spPr>
          <a:xfrm>
            <a:off x="289465" y="526211"/>
            <a:ext cx="5136549" cy="646331"/>
          </a:xfrm>
          <a:prstGeom prst="rect">
            <a:avLst/>
          </a:prstGeom>
          <a:noFill/>
        </p:spPr>
        <p:txBody>
          <a:bodyPr wrap="square" rtlCol="0">
            <a:spAutoFit/>
          </a:bodyPr>
          <a:lstStyle/>
          <a:p>
            <a:r>
              <a:rPr lang="en-IN" b="1" dirty="0">
                <a:latin typeface="Arial Black" panose="020B0A04020102020204" pitchFamily="34" charset="0"/>
              </a:rPr>
              <a:t>Educational Tour organised by the AIH Department</a:t>
            </a:r>
          </a:p>
        </p:txBody>
      </p:sp>
    </p:spTree>
    <p:extLst>
      <p:ext uri="{BB962C8B-B14F-4D97-AF65-F5344CB8AC3E}">
        <p14:creationId xmlns:p14="http://schemas.microsoft.com/office/powerpoint/2010/main" val="42629755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68074" y="-119726"/>
            <a:ext cx="4706908" cy="707886"/>
          </a:xfrm>
          <a:prstGeom prst="rect">
            <a:avLst/>
          </a:prstGeom>
          <a:noFill/>
        </p:spPr>
        <p:txBody>
          <a:bodyPr wrap="square" rtlCol="0">
            <a:spAutoFit/>
          </a:bodyPr>
          <a:lstStyle/>
          <a:p>
            <a:r>
              <a:rPr lang="en-US" sz="4000" b="1" dirty="0">
                <a:latin typeface="Times New Roman" panose="02020603050405020304" pitchFamily="18" charset="0"/>
                <a:cs typeface="Times New Roman" panose="02020603050405020304" pitchFamily="18" charset="0"/>
              </a:rPr>
              <a:t>Student Seminar</a:t>
            </a:r>
            <a:endParaRPr lang="en-IN" sz="4000" b="1" dirty="0">
              <a:latin typeface="Times New Roman" panose="02020603050405020304" pitchFamily="18" charset="0"/>
              <a:cs typeface="Times New Roman" panose="02020603050405020304" pitchFamily="18" charset="0"/>
            </a:endParaRPr>
          </a:p>
        </p:txBody>
      </p:sp>
      <p:pic>
        <p:nvPicPr>
          <p:cNvPr id="6" name="Picture 5"/>
          <p:cNvPicPr/>
          <p:nvPr/>
        </p:nvPicPr>
        <p:blipFill>
          <a:blip r:embed="rId2" cstate="print">
            <a:extLst>
              <a:ext uri="{28A0092B-C50C-407E-A947-70E740481C1C}">
                <a14:useLocalDpi xmlns:a14="http://schemas.microsoft.com/office/drawing/2010/main" val="0"/>
              </a:ext>
            </a:extLst>
          </a:blip>
          <a:stretch>
            <a:fillRect/>
          </a:stretch>
        </p:blipFill>
        <p:spPr>
          <a:xfrm>
            <a:off x="146048" y="694690"/>
            <a:ext cx="4162107" cy="6019800"/>
          </a:xfrm>
          <a:prstGeom prst="rect">
            <a:avLst/>
          </a:prstGeom>
          <a:ln>
            <a:solidFill>
              <a:schemeClr val="tx1"/>
            </a:solidFill>
          </a:ln>
        </p:spPr>
      </p:pic>
      <p:pic>
        <p:nvPicPr>
          <p:cNvPr id="12" name="Picture 11"/>
          <p:cNvPicPr>
            <a:picLocks noChangeAspect="1"/>
          </p:cNvPicPr>
          <p:nvPr/>
        </p:nvPicPr>
        <p:blipFill>
          <a:blip r:embed="rId3"/>
          <a:stretch>
            <a:fillRect/>
          </a:stretch>
        </p:blipFill>
        <p:spPr>
          <a:xfrm>
            <a:off x="31358" y="55644"/>
            <a:ext cx="767309" cy="730520"/>
          </a:xfrm>
          <a:prstGeom prst="rect">
            <a:avLst/>
          </a:prstGeom>
        </p:spPr>
      </p:pic>
      <p:pic>
        <p:nvPicPr>
          <p:cNvPr id="13" name="Picture 12"/>
          <p:cNvPicPr>
            <a:picLocks noChangeAspect="1"/>
          </p:cNvPicPr>
          <p:nvPr/>
        </p:nvPicPr>
        <p:blipFill>
          <a:blip r:embed="rId4"/>
          <a:stretch>
            <a:fillRect/>
          </a:stretch>
        </p:blipFill>
        <p:spPr>
          <a:xfrm>
            <a:off x="11384071" y="41225"/>
            <a:ext cx="752580" cy="809738"/>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22845" y="694691"/>
            <a:ext cx="4465320" cy="3089910"/>
          </a:xfrm>
          <a:prstGeom prst="rect">
            <a:avLst/>
          </a:prstGeom>
        </p:spPr>
      </p:pic>
      <p:grpSp>
        <p:nvGrpSpPr>
          <p:cNvPr id="19" name="Group 18"/>
          <p:cNvGrpSpPr/>
          <p:nvPr/>
        </p:nvGrpSpPr>
        <p:grpSpPr>
          <a:xfrm>
            <a:off x="9189521" y="850963"/>
            <a:ext cx="2786579" cy="5603543"/>
            <a:chOff x="9002855" y="850963"/>
            <a:chExt cx="4302443" cy="5918677"/>
          </a:xfrm>
        </p:grpSpPr>
        <p:pic>
          <p:nvPicPr>
            <p:cNvPr id="3" name="Picture 2"/>
            <p:cNvPicPr/>
            <p:nvPr/>
          </p:nvPicPr>
          <p:blipFill>
            <a:blip r:embed="rId6" cstate="print">
              <a:extLst>
                <a:ext uri="{28A0092B-C50C-407E-A947-70E740481C1C}">
                  <a14:useLocalDpi xmlns:a14="http://schemas.microsoft.com/office/drawing/2010/main" val="0"/>
                </a:ext>
              </a:extLst>
            </a:blip>
            <a:stretch>
              <a:fillRect/>
            </a:stretch>
          </p:blipFill>
          <p:spPr>
            <a:xfrm>
              <a:off x="9002855" y="850963"/>
              <a:ext cx="4302443" cy="5918677"/>
            </a:xfrm>
            <a:prstGeom prst="rect">
              <a:avLst/>
            </a:prstGeom>
            <a:ln>
              <a:solidFill>
                <a:schemeClr val="tx1"/>
              </a:solidFill>
            </a:ln>
          </p:spPr>
        </p:pic>
        <p:pic>
          <p:nvPicPr>
            <p:cNvPr id="18" name="Picture 17"/>
            <p:cNvPicPr/>
            <p:nvPr/>
          </p:nvPicPr>
          <p:blipFill>
            <a:blip r:embed="rId7" cstate="print">
              <a:extLst>
                <a:ext uri="{28A0092B-C50C-407E-A947-70E740481C1C}">
                  <a14:useLocalDpi xmlns:a14="http://schemas.microsoft.com/office/drawing/2010/main" val="0"/>
                </a:ext>
              </a:extLst>
            </a:blip>
            <a:stretch>
              <a:fillRect/>
            </a:stretch>
          </p:blipFill>
          <p:spPr>
            <a:xfrm>
              <a:off x="9002855" y="850963"/>
              <a:ext cx="4302443" cy="1841438"/>
            </a:xfrm>
            <a:prstGeom prst="rect">
              <a:avLst/>
            </a:prstGeom>
            <a:ln>
              <a:solidFill>
                <a:schemeClr val="tx1"/>
              </a:solidFill>
            </a:ln>
          </p:spPr>
        </p:pic>
      </p:grpSp>
      <p:sp>
        <p:nvSpPr>
          <p:cNvPr id="5" name="TextBox 4">
            <a:extLst>
              <a:ext uri="{FF2B5EF4-FFF2-40B4-BE49-F238E27FC236}">
                <a16:creationId xmlns:a16="http://schemas.microsoft.com/office/drawing/2014/main" id="{334EC74F-7B5F-D4EA-1381-F8EFE20C5B29}"/>
              </a:ext>
            </a:extLst>
          </p:cNvPr>
          <p:cNvSpPr txBox="1"/>
          <p:nvPr/>
        </p:nvSpPr>
        <p:spPr>
          <a:xfrm>
            <a:off x="4738058" y="403494"/>
            <a:ext cx="6094562" cy="369332"/>
          </a:xfrm>
          <a:prstGeom prst="rect">
            <a:avLst/>
          </a:prstGeom>
          <a:noFill/>
        </p:spPr>
        <p:txBody>
          <a:bodyPr wrap="square">
            <a:spAutoFit/>
          </a:bodyPr>
          <a:lstStyle/>
          <a:p>
            <a:r>
              <a:rPr lang="en-IN" b="1" dirty="0"/>
              <a:t>Session- 2023-2026</a:t>
            </a:r>
          </a:p>
        </p:txBody>
      </p:sp>
      <p:pic>
        <p:nvPicPr>
          <p:cNvPr id="7" name="Picture 6">
            <a:extLst>
              <a:ext uri="{FF2B5EF4-FFF2-40B4-BE49-F238E27FC236}">
                <a16:creationId xmlns:a16="http://schemas.microsoft.com/office/drawing/2014/main" id="{0DEF1EB3-C049-C69E-B94F-302563EB524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09511" y="3891133"/>
            <a:ext cx="4169293" cy="2823358"/>
          </a:xfrm>
          <a:prstGeom prst="rect">
            <a:avLst/>
          </a:prstGeom>
        </p:spPr>
      </p:pic>
    </p:spTree>
    <p:extLst>
      <p:ext uri="{BB962C8B-B14F-4D97-AF65-F5344CB8AC3E}">
        <p14:creationId xmlns:p14="http://schemas.microsoft.com/office/powerpoint/2010/main" val="10907498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0DE62E-260A-33FE-9C68-C2F4A2DA93B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4230" y="370936"/>
            <a:ext cx="4388155" cy="6400800"/>
          </a:xfrm>
          <a:prstGeom prst="rect">
            <a:avLst/>
          </a:prstGeom>
        </p:spPr>
      </p:pic>
      <p:pic>
        <p:nvPicPr>
          <p:cNvPr id="5" name="Picture 4">
            <a:extLst>
              <a:ext uri="{FF2B5EF4-FFF2-40B4-BE49-F238E27FC236}">
                <a16:creationId xmlns:a16="http://schemas.microsoft.com/office/drawing/2014/main" id="{46030E7E-D41D-AA4A-82BC-562AB7FC81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20541" y="250167"/>
            <a:ext cx="3030562" cy="6288656"/>
          </a:xfrm>
          <a:prstGeom prst="rect">
            <a:avLst/>
          </a:prstGeom>
        </p:spPr>
      </p:pic>
      <p:pic>
        <p:nvPicPr>
          <p:cNvPr id="7" name="Picture 6">
            <a:extLst>
              <a:ext uri="{FF2B5EF4-FFF2-40B4-BE49-F238E27FC236}">
                <a16:creationId xmlns:a16="http://schemas.microsoft.com/office/drawing/2014/main" id="{2CD806DB-341D-3EE4-BFD6-7F27CCE512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97510" y="250167"/>
            <a:ext cx="4257906" cy="4451230"/>
          </a:xfrm>
          <a:prstGeom prst="rect">
            <a:avLst/>
          </a:prstGeom>
        </p:spPr>
      </p:pic>
      <p:sp>
        <p:nvSpPr>
          <p:cNvPr id="8" name="TextBox 7">
            <a:extLst>
              <a:ext uri="{FF2B5EF4-FFF2-40B4-BE49-F238E27FC236}">
                <a16:creationId xmlns:a16="http://schemas.microsoft.com/office/drawing/2014/main" id="{AAB80A35-2502-3C74-5BA7-BB9899F196A7}"/>
              </a:ext>
            </a:extLst>
          </p:cNvPr>
          <p:cNvSpPr txBox="1"/>
          <p:nvPr/>
        </p:nvSpPr>
        <p:spPr>
          <a:xfrm>
            <a:off x="4968815" y="5313872"/>
            <a:ext cx="3769743" cy="369332"/>
          </a:xfrm>
          <a:prstGeom prst="rect">
            <a:avLst/>
          </a:prstGeom>
          <a:noFill/>
        </p:spPr>
        <p:txBody>
          <a:bodyPr wrap="square" rtlCol="0">
            <a:spAutoFit/>
          </a:bodyPr>
          <a:lstStyle/>
          <a:p>
            <a:r>
              <a:rPr lang="en-IN" b="1" dirty="0">
                <a:latin typeface="Arial Black" panose="020B0A04020102020204" pitchFamily="34" charset="0"/>
              </a:rPr>
              <a:t>STUDENT’S PRESENTATION</a:t>
            </a:r>
          </a:p>
        </p:txBody>
      </p:sp>
    </p:spTree>
    <p:extLst>
      <p:ext uri="{BB962C8B-B14F-4D97-AF65-F5344CB8AC3E}">
        <p14:creationId xmlns:p14="http://schemas.microsoft.com/office/powerpoint/2010/main" val="29361395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B4E3A2B-937A-5126-EA7E-C41218A2422C}"/>
              </a:ext>
            </a:extLst>
          </p:cNvPr>
          <p:cNvSpPr txBox="1"/>
          <p:nvPr/>
        </p:nvSpPr>
        <p:spPr>
          <a:xfrm>
            <a:off x="3976777" y="169017"/>
            <a:ext cx="3709359" cy="369332"/>
          </a:xfrm>
          <a:prstGeom prst="rect">
            <a:avLst/>
          </a:prstGeom>
          <a:noFill/>
        </p:spPr>
        <p:txBody>
          <a:bodyPr wrap="square" rtlCol="0">
            <a:spAutoFit/>
          </a:bodyPr>
          <a:lstStyle/>
          <a:p>
            <a:r>
              <a:rPr lang="en-IN" b="1" dirty="0">
                <a:latin typeface="Arial Black" panose="020B0A04020102020204" pitchFamily="34" charset="0"/>
              </a:rPr>
              <a:t>MIDTERM EXAMS </a:t>
            </a:r>
          </a:p>
        </p:txBody>
      </p:sp>
      <p:pic>
        <p:nvPicPr>
          <p:cNvPr id="4" name="Picture 3">
            <a:extLst>
              <a:ext uri="{FF2B5EF4-FFF2-40B4-BE49-F238E27FC236}">
                <a16:creationId xmlns:a16="http://schemas.microsoft.com/office/drawing/2014/main" id="{921A53B4-BBC6-E333-6E6A-778917B4DC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586" y="710878"/>
            <a:ext cx="5412716" cy="5905740"/>
          </a:xfrm>
          <a:prstGeom prst="rect">
            <a:avLst/>
          </a:prstGeom>
        </p:spPr>
      </p:pic>
      <p:pic>
        <p:nvPicPr>
          <p:cNvPr id="6" name="Picture 5">
            <a:extLst>
              <a:ext uri="{FF2B5EF4-FFF2-40B4-BE49-F238E27FC236}">
                <a16:creationId xmlns:a16="http://schemas.microsoft.com/office/drawing/2014/main" id="{58C708B1-A513-8AE7-618C-A6E4303B65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09094" y="710879"/>
            <a:ext cx="5691637" cy="5905739"/>
          </a:xfrm>
          <a:prstGeom prst="rect">
            <a:avLst/>
          </a:prstGeom>
        </p:spPr>
      </p:pic>
    </p:spTree>
    <p:extLst>
      <p:ext uri="{BB962C8B-B14F-4D97-AF65-F5344CB8AC3E}">
        <p14:creationId xmlns:p14="http://schemas.microsoft.com/office/powerpoint/2010/main" val="35652248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8687" y="396284"/>
            <a:ext cx="9264770" cy="5478304"/>
          </a:xfrm>
          <a:prstGeom prst="rect">
            <a:avLst/>
          </a:prstGeom>
        </p:spPr>
      </p:pic>
      <p:sp>
        <p:nvSpPr>
          <p:cNvPr id="2" name="TextBox 1">
            <a:extLst>
              <a:ext uri="{FF2B5EF4-FFF2-40B4-BE49-F238E27FC236}">
                <a16:creationId xmlns:a16="http://schemas.microsoft.com/office/drawing/2014/main" id="{930313C9-7199-79D5-1F5B-8329FA26FABA}"/>
              </a:ext>
            </a:extLst>
          </p:cNvPr>
          <p:cNvSpPr txBox="1"/>
          <p:nvPr/>
        </p:nvSpPr>
        <p:spPr>
          <a:xfrm>
            <a:off x="1518249" y="6072505"/>
            <a:ext cx="9394167" cy="369332"/>
          </a:xfrm>
          <a:prstGeom prst="rect">
            <a:avLst/>
          </a:prstGeom>
          <a:noFill/>
        </p:spPr>
        <p:txBody>
          <a:bodyPr wrap="square" rtlCol="0">
            <a:spAutoFit/>
          </a:bodyPr>
          <a:lstStyle/>
          <a:p>
            <a:r>
              <a:rPr lang="en-IN" b="1" dirty="0">
                <a:latin typeface="Arial Black" panose="020B0A04020102020204" pitchFamily="34" charset="0"/>
              </a:rPr>
              <a:t>WORLD ANTHROPOLOGY DAY CELEBRATION TO KNOW PVTG’s of INDIA </a:t>
            </a:r>
          </a:p>
        </p:txBody>
      </p:sp>
    </p:spTree>
    <p:extLst>
      <p:ext uri="{BB962C8B-B14F-4D97-AF65-F5344CB8AC3E}">
        <p14:creationId xmlns:p14="http://schemas.microsoft.com/office/powerpoint/2010/main" val="28714432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63F89E3-C369-E2CD-42D4-9810E4BF7102}"/>
              </a:ext>
            </a:extLst>
          </p:cNvPr>
          <p:cNvSpPr txBox="1"/>
          <p:nvPr/>
        </p:nvSpPr>
        <p:spPr>
          <a:xfrm>
            <a:off x="2917885" y="276847"/>
            <a:ext cx="6094562" cy="369332"/>
          </a:xfrm>
          <a:prstGeom prst="rect">
            <a:avLst/>
          </a:prstGeom>
          <a:noFill/>
        </p:spPr>
        <p:txBody>
          <a:bodyPr wrap="square">
            <a:spAutoFit/>
          </a:bodyPr>
          <a:lstStyle/>
          <a:p>
            <a:r>
              <a:rPr lang="en-IN" b="1" dirty="0">
                <a:latin typeface="Arial Black" panose="020B0A04020102020204" pitchFamily="34" charset="0"/>
              </a:rPr>
              <a:t>Internship with family </a:t>
            </a:r>
            <a:r>
              <a:rPr lang="en-IN" b="1" dirty="0" err="1">
                <a:latin typeface="Arial Black" panose="020B0A04020102020204" pitchFamily="34" charset="0"/>
              </a:rPr>
              <a:t>counseling</a:t>
            </a:r>
            <a:r>
              <a:rPr lang="en-IN" b="1" dirty="0">
                <a:latin typeface="Arial Black" panose="020B0A04020102020204" pitchFamily="34" charset="0"/>
              </a:rPr>
              <a:t> Cell</a:t>
            </a:r>
          </a:p>
        </p:txBody>
      </p:sp>
      <p:pic>
        <p:nvPicPr>
          <p:cNvPr id="5" name="Picture 4">
            <a:extLst>
              <a:ext uri="{FF2B5EF4-FFF2-40B4-BE49-F238E27FC236}">
                <a16:creationId xmlns:a16="http://schemas.microsoft.com/office/drawing/2014/main" id="{6AA6818A-E0E8-C0E4-1C5F-A259C250BF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731" y="1168307"/>
            <a:ext cx="3651564" cy="4904253"/>
          </a:xfrm>
          <a:prstGeom prst="rect">
            <a:avLst/>
          </a:prstGeom>
        </p:spPr>
      </p:pic>
      <p:pic>
        <p:nvPicPr>
          <p:cNvPr id="7" name="Picture 6">
            <a:extLst>
              <a:ext uri="{FF2B5EF4-FFF2-40B4-BE49-F238E27FC236}">
                <a16:creationId xmlns:a16="http://schemas.microsoft.com/office/drawing/2014/main" id="{FDDCD4BA-CF9F-F188-3CAE-FA6ADB22E2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9600" y="1390723"/>
            <a:ext cx="7536610" cy="4076554"/>
          </a:xfrm>
          <a:prstGeom prst="rect">
            <a:avLst/>
          </a:prstGeom>
        </p:spPr>
      </p:pic>
    </p:spTree>
    <p:extLst>
      <p:ext uri="{BB962C8B-B14F-4D97-AF65-F5344CB8AC3E}">
        <p14:creationId xmlns:p14="http://schemas.microsoft.com/office/powerpoint/2010/main" val="5672460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CDC528-7EE3-2634-C3F4-097EA74A2D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661" y="284670"/>
            <a:ext cx="5322498" cy="6211021"/>
          </a:xfrm>
          <a:prstGeom prst="rect">
            <a:avLst/>
          </a:prstGeom>
        </p:spPr>
      </p:pic>
      <p:pic>
        <p:nvPicPr>
          <p:cNvPr id="5" name="Picture 4">
            <a:extLst>
              <a:ext uri="{FF2B5EF4-FFF2-40B4-BE49-F238E27FC236}">
                <a16:creationId xmlns:a16="http://schemas.microsoft.com/office/drawing/2014/main" id="{CEADFEE6-E0BB-4E2B-19CA-169501CD2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6538" y="284670"/>
            <a:ext cx="5942163" cy="6357669"/>
          </a:xfrm>
          <a:prstGeom prst="rect">
            <a:avLst/>
          </a:prstGeom>
        </p:spPr>
      </p:pic>
    </p:spTree>
    <p:extLst>
      <p:ext uri="{BB962C8B-B14F-4D97-AF65-F5344CB8AC3E}">
        <p14:creationId xmlns:p14="http://schemas.microsoft.com/office/powerpoint/2010/main" val="298599870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C2559-88F0-6F2D-E04C-1CF44D4EDF75}"/>
              </a:ext>
            </a:extLst>
          </p:cNvPr>
          <p:cNvSpPr>
            <a:spLocks noGrp="1"/>
          </p:cNvSpPr>
          <p:nvPr>
            <p:ph type="title"/>
          </p:nvPr>
        </p:nvSpPr>
        <p:spPr/>
        <p:txBody>
          <a:bodyPr/>
          <a:lstStyle/>
          <a:p>
            <a:r>
              <a:rPr lang="en-IN" dirty="0"/>
              <a:t>Results</a:t>
            </a:r>
          </a:p>
        </p:txBody>
      </p:sp>
      <p:pic>
        <p:nvPicPr>
          <p:cNvPr id="5" name="Content Placeholder 4">
            <a:extLst>
              <a:ext uri="{FF2B5EF4-FFF2-40B4-BE49-F238E27FC236}">
                <a16:creationId xmlns:a16="http://schemas.microsoft.com/office/drawing/2014/main" id="{EE7F9949-2572-F132-21C7-88990C685E2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7538" y="2037928"/>
            <a:ext cx="4708690" cy="4625762"/>
          </a:xfrm>
          <a:prstGeom prst="rect">
            <a:avLst/>
          </a:prstGeom>
        </p:spPr>
      </p:pic>
      <p:pic>
        <p:nvPicPr>
          <p:cNvPr id="7" name="Picture 6">
            <a:extLst>
              <a:ext uri="{FF2B5EF4-FFF2-40B4-BE49-F238E27FC236}">
                <a16:creationId xmlns:a16="http://schemas.microsoft.com/office/drawing/2014/main" id="{D08655A5-2456-D5DD-75FF-CB1EA1E2C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5660" y="3608639"/>
            <a:ext cx="5941687" cy="2860094"/>
          </a:xfrm>
          <a:prstGeom prst="rect">
            <a:avLst/>
          </a:prstGeom>
        </p:spPr>
      </p:pic>
      <p:pic>
        <p:nvPicPr>
          <p:cNvPr id="9" name="Picture 8">
            <a:extLst>
              <a:ext uri="{FF2B5EF4-FFF2-40B4-BE49-F238E27FC236}">
                <a16:creationId xmlns:a16="http://schemas.microsoft.com/office/drawing/2014/main" id="{2F259DFC-0E53-1BB6-5881-3C43364C05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95503" y="631762"/>
            <a:ext cx="6020172" cy="2634971"/>
          </a:xfrm>
          <a:prstGeom prst="rect">
            <a:avLst/>
          </a:prstGeom>
        </p:spPr>
      </p:pic>
    </p:spTree>
    <p:extLst>
      <p:ext uri="{BB962C8B-B14F-4D97-AF65-F5344CB8AC3E}">
        <p14:creationId xmlns:p14="http://schemas.microsoft.com/office/powerpoint/2010/main" val="538406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E90B9-6D7D-1609-F1DB-5C914F6CEC3E}"/>
              </a:ext>
            </a:extLst>
          </p:cNvPr>
          <p:cNvSpPr>
            <a:spLocks noGrp="1"/>
          </p:cNvSpPr>
          <p:nvPr>
            <p:ph type="title"/>
          </p:nvPr>
        </p:nvSpPr>
        <p:spPr>
          <a:xfrm>
            <a:off x="602865" y="620542"/>
            <a:ext cx="10732246" cy="1174310"/>
          </a:xfrm>
        </p:spPr>
        <p:txBody>
          <a:bodyPr/>
          <a:lstStyle/>
          <a:p>
            <a:r>
              <a:rPr lang="en-IN" dirty="0"/>
              <a:t>Official Website- https://narishikshaniketanpgcollege.ac.in</a:t>
            </a:r>
          </a:p>
        </p:txBody>
      </p:sp>
      <p:pic>
        <p:nvPicPr>
          <p:cNvPr id="4" name="Picture 3">
            <a:extLst>
              <a:ext uri="{FF2B5EF4-FFF2-40B4-BE49-F238E27FC236}">
                <a16:creationId xmlns:a16="http://schemas.microsoft.com/office/drawing/2014/main" id="{53820F9A-4723-5530-BE52-381207A691C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9085" y="2650478"/>
            <a:ext cx="5210355" cy="3464917"/>
          </a:xfrm>
          <a:prstGeom prst="rect">
            <a:avLst/>
          </a:prstGeom>
        </p:spPr>
      </p:pic>
      <p:pic>
        <p:nvPicPr>
          <p:cNvPr id="6" name="Picture 5">
            <a:extLst>
              <a:ext uri="{FF2B5EF4-FFF2-40B4-BE49-F238E27FC236}">
                <a16:creationId xmlns:a16="http://schemas.microsoft.com/office/drawing/2014/main" id="{6703F62D-99E3-B760-84B5-5826D973D7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68988" y="2367853"/>
            <a:ext cx="6075870" cy="3869605"/>
          </a:xfrm>
          <a:prstGeom prst="rect">
            <a:avLst/>
          </a:prstGeom>
        </p:spPr>
      </p:pic>
      <p:pic>
        <p:nvPicPr>
          <p:cNvPr id="7" name="Picture 6">
            <a:extLst>
              <a:ext uri="{FF2B5EF4-FFF2-40B4-BE49-F238E27FC236}">
                <a16:creationId xmlns:a16="http://schemas.microsoft.com/office/drawing/2014/main" id="{34FCFE42-25D5-D084-0D35-FF0C40A139E4}"/>
              </a:ext>
            </a:extLst>
          </p:cNvPr>
          <p:cNvPicPr>
            <a:picLocks noChangeAspect="1"/>
          </p:cNvPicPr>
          <p:nvPr/>
        </p:nvPicPr>
        <p:blipFill>
          <a:blip r:embed="rId4"/>
          <a:stretch>
            <a:fillRect/>
          </a:stretch>
        </p:blipFill>
        <p:spPr>
          <a:xfrm>
            <a:off x="11422171" y="79325"/>
            <a:ext cx="752580" cy="809738"/>
          </a:xfrm>
          <a:prstGeom prst="rect">
            <a:avLst/>
          </a:prstGeom>
        </p:spPr>
      </p:pic>
    </p:spTree>
    <p:extLst>
      <p:ext uri="{BB962C8B-B14F-4D97-AF65-F5344CB8AC3E}">
        <p14:creationId xmlns:p14="http://schemas.microsoft.com/office/powerpoint/2010/main" val="10370732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55D2B-9D32-896C-8391-FE229B51CC5A}"/>
              </a:ext>
            </a:extLst>
          </p:cNvPr>
          <p:cNvSpPr>
            <a:spLocks noGrp="1"/>
          </p:cNvSpPr>
          <p:nvPr>
            <p:ph type="title"/>
          </p:nvPr>
        </p:nvSpPr>
        <p:spPr/>
        <p:txBody>
          <a:bodyPr/>
          <a:lstStyle/>
          <a:p>
            <a:r>
              <a:rPr lang="en-IN" dirty="0"/>
              <a:t>RESULTS</a:t>
            </a:r>
          </a:p>
        </p:txBody>
      </p:sp>
      <p:sp>
        <p:nvSpPr>
          <p:cNvPr id="8" name="Content Placeholder 7">
            <a:extLst>
              <a:ext uri="{FF2B5EF4-FFF2-40B4-BE49-F238E27FC236}">
                <a16:creationId xmlns:a16="http://schemas.microsoft.com/office/drawing/2014/main" id="{F6FC95BC-2A75-7837-28AA-7F145A5C5900}"/>
              </a:ext>
            </a:extLst>
          </p:cNvPr>
          <p:cNvSpPr txBox="1">
            <a:spLocks noGrp="1"/>
          </p:cNvSpPr>
          <p:nvPr>
            <p:ph idx="1"/>
          </p:nvPr>
        </p:nvSpPr>
        <p:spPr>
          <a:xfrm>
            <a:off x="4709160" y="2739956"/>
            <a:ext cx="3474720" cy="2395528"/>
          </a:xfrm>
          <a:prstGeom prst="rect">
            <a:avLst/>
          </a:prstGeom>
          <a:noFill/>
        </p:spPr>
        <p:txBody>
          <a:bodyPr wrap="square" rtlCol="0">
            <a:spAutoFit/>
          </a:bodyPr>
          <a:lstStyle/>
          <a:p>
            <a:pPr marL="0" indent="0">
              <a:buNone/>
            </a:pPr>
            <a:r>
              <a:rPr lang="en-IN" b="1" dirty="0">
                <a:latin typeface="Arial Black" panose="020B0A04020102020204" pitchFamily="34" charset="0"/>
              </a:rPr>
              <a:t>Session- 2023-24</a:t>
            </a:r>
          </a:p>
          <a:p>
            <a:endParaRPr lang="en-IN" b="1" dirty="0">
              <a:latin typeface="Arial Black" panose="020B0A04020102020204" pitchFamily="34" charset="0"/>
            </a:endParaRPr>
          </a:p>
          <a:p>
            <a:r>
              <a:rPr lang="en-IN" b="1" dirty="0">
                <a:latin typeface="Arial Black" panose="020B0A04020102020204" pitchFamily="34" charset="0"/>
              </a:rPr>
              <a:t>BA Sem 6 – 81.7%</a:t>
            </a:r>
          </a:p>
          <a:p>
            <a:r>
              <a:rPr lang="en-IN" b="1" dirty="0">
                <a:latin typeface="Arial Black" panose="020B0A04020102020204" pitchFamily="34" charset="0"/>
              </a:rPr>
              <a:t>BSc Sem 6- 71.16%</a:t>
            </a:r>
          </a:p>
          <a:p>
            <a:r>
              <a:rPr lang="en-IN" b="1" dirty="0" err="1">
                <a:latin typeface="Arial Black" panose="020B0A04020102020204" pitchFamily="34" charset="0"/>
              </a:rPr>
              <a:t>B.Com</a:t>
            </a:r>
            <a:r>
              <a:rPr lang="en-IN" b="1" dirty="0">
                <a:latin typeface="Arial Black" panose="020B0A04020102020204" pitchFamily="34" charset="0"/>
              </a:rPr>
              <a:t> sem6- 66.5%</a:t>
            </a:r>
          </a:p>
          <a:p>
            <a:r>
              <a:rPr lang="en-IN" b="1" dirty="0">
                <a:latin typeface="Arial Black" panose="020B0A04020102020204" pitchFamily="34" charset="0"/>
              </a:rPr>
              <a:t>MA Sem 4- 100%</a:t>
            </a:r>
          </a:p>
        </p:txBody>
      </p:sp>
      <p:sp>
        <p:nvSpPr>
          <p:cNvPr id="4" name="TextBox 3">
            <a:extLst>
              <a:ext uri="{FF2B5EF4-FFF2-40B4-BE49-F238E27FC236}">
                <a16:creationId xmlns:a16="http://schemas.microsoft.com/office/drawing/2014/main" id="{67F61B29-6B11-E51D-BAFA-D0EE9564D43F}"/>
              </a:ext>
            </a:extLst>
          </p:cNvPr>
          <p:cNvSpPr txBox="1"/>
          <p:nvPr/>
        </p:nvSpPr>
        <p:spPr>
          <a:xfrm>
            <a:off x="8812530" y="2922057"/>
            <a:ext cx="6035040" cy="2031325"/>
          </a:xfrm>
          <a:prstGeom prst="rect">
            <a:avLst/>
          </a:prstGeom>
          <a:noFill/>
        </p:spPr>
        <p:txBody>
          <a:bodyPr wrap="square" rtlCol="0">
            <a:spAutoFit/>
          </a:bodyPr>
          <a:lstStyle/>
          <a:p>
            <a:r>
              <a:rPr lang="en-IN" b="1" dirty="0">
                <a:latin typeface="Arial Black" panose="020B0A04020102020204" pitchFamily="34" charset="0"/>
              </a:rPr>
              <a:t>Session 2024-25</a:t>
            </a:r>
          </a:p>
          <a:p>
            <a:endParaRPr lang="en-IN" dirty="0">
              <a:latin typeface="Arial Black" panose="020B0A04020102020204" pitchFamily="34" charset="0"/>
            </a:endParaRPr>
          </a:p>
          <a:p>
            <a:pPr marL="285750" indent="-285750">
              <a:buFont typeface="Wingdings" panose="05000000000000000000" pitchFamily="2" charset="2"/>
              <a:buChar char="Ø"/>
            </a:pPr>
            <a:r>
              <a:rPr lang="en-IN" b="1" dirty="0">
                <a:latin typeface="Arial Black" panose="020B0A04020102020204" pitchFamily="34" charset="0"/>
              </a:rPr>
              <a:t>BA Sem 6 – 85.2%</a:t>
            </a:r>
          </a:p>
          <a:p>
            <a:pPr marL="285750" indent="-285750">
              <a:buFont typeface="Wingdings" panose="05000000000000000000" pitchFamily="2" charset="2"/>
              <a:buChar char="Ø"/>
            </a:pPr>
            <a:r>
              <a:rPr lang="en-IN" b="1" dirty="0">
                <a:latin typeface="Arial Black" panose="020B0A04020102020204" pitchFamily="34" charset="0"/>
              </a:rPr>
              <a:t>BSc Sem 6- 75.1%</a:t>
            </a:r>
          </a:p>
          <a:p>
            <a:pPr marL="285750" indent="-285750">
              <a:buFont typeface="Wingdings" panose="05000000000000000000" pitchFamily="2" charset="2"/>
              <a:buChar char="Ø"/>
            </a:pPr>
            <a:r>
              <a:rPr lang="en-IN" b="1" dirty="0" err="1">
                <a:latin typeface="Arial Black" panose="020B0A04020102020204" pitchFamily="34" charset="0"/>
              </a:rPr>
              <a:t>B.Com</a:t>
            </a:r>
            <a:r>
              <a:rPr lang="en-IN" b="1" dirty="0">
                <a:latin typeface="Arial Black" panose="020B0A04020102020204" pitchFamily="34" charset="0"/>
              </a:rPr>
              <a:t> sem6 - 70%</a:t>
            </a:r>
          </a:p>
          <a:p>
            <a:pPr marL="285750" indent="-285750">
              <a:buFont typeface="Wingdings" panose="05000000000000000000" pitchFamily="2" charset="2"/>
              <a:buChar char="Ø"/>
            </a:pPr>
            <a:r>
              <a:rPr lang="en-IN" b="1" dirty="0">
                <a:latin typeface="Arial Black" panose="020B0A04020102020204" pitchFamily="34" charset="0"/>
              </a:rPr>
              <a:t>MA Sem 4- 100%</a:t>
            </a:r>
          </a:p>
          <a:p>
            <a:endParaRPr lang="en-IN" dirty="0"/>
          </a:p>
        </p:txBody>
      </p:sp>
      <p:sp>
        <p:nvSpPr>
          <p:cNvPr id="7" name="TextBox 6">
            <a:extLst>
              <a:ext uri="{FF2B5EF4-FFF2-40B4-BE49-F238E27FC236}">
                <a16:creationId xmlns:a16="http://schemas.microsoft.com/office/drawing/2014/main" id="{C0711D77-3F5A-8691-2807-F7B32E92CE1F}"/>
              </a:ext>
            </a:extLst>
          </p:cNvPr>
          <p:cNvSpPr txBox="1"/>
          <p:nvPr/>
        </p:nvSpPr>
        <p:spPr>
          <a:xfrm>
            <a:off x="521969" y="2619063"/>
            <a:ext cx="3657600" cy="2031325"/>
          </a:xfrm>
          <a:prstGeom prst="rect">
            <a:avLst/>
          </a:prstGeom>
          <a:noFill/>
        </p:spPr>
        <p:txBody>
          <a:bodyPr wrap="square" rtlCol="0">
            <a:spAutoFit/>
          </a:bodyPr>
          <a:lstStyle/>
          <a:p>
            <a:r>
              <a:rPr lang="en-IN" b="1" dirty="0">
                <a:latin typeface="Arial Black" panose="020B0A04020102020204" pitchFamily="34" charset="0"/>
              </a:rPr>
              <a:t>Session 2022-23</a:t>
            </a:r>
          </a:p>
          <a:p>
            <a:endParaRPr lang="en-IN" b="1" dirty="0">
              <a:latin typeface="Arial Black" panose="020B0A04020102020204" pitchFamily="34" charset="0"/>
            </a:endParaRPr>
          </a:p>
          <a:p>
            <a:pPr marL="285750" indent="-285750">
              <a:buFont typeface="Wingdings" panose="05000000000000000000" pitchFamily="2" charset="2"/>
              <a:buChar char="Ø"/>
            </a:pPr>
            <a:r>
              <a:rPr lang="en-IN" b="1" dirty="0">
                <a:latin typeface="Arial Black" panose="020B0A04020102020204" pitchFamily="34" charset="0"/>
              </a:rPr>
              <a:t>BA Sem 6 – 73%</a:t>
            </a:r>
          </a:p>
          <a:p>
            <a:pPr marL="285750" indent="-285750">
              <a:buFont typeface="Wingdings" panose="05000000000000000000" pitchFamily="2" charset="2"/>
              <a:buChar char="Ø"/>
            </a:pPr>
            <a:r>
              <a:rPr lang="en-IN" b="1" dirty="0">
                <a:latin typeface="Arial Black" panose="020B0A04020102020204" pitchFamily="34" charset="0"/>
              </a:rPr>
              <a:t>BSc Sem 6- 59%</a:t>
            </a:r>
          </a:p>
          <a:p>
            <a:pPr marL="285750" indent="-285750">
              <a:buFont typeface="Wingdings" panose="05000000000000000000" pitchFamily="2" charset="2"/>
              <a:buChar char="Ø"/>
            </a:pPr>
            <a:r>
              <a:rPr lang="en-IN" b="1" dirty="0" err="1">
                <a:latin typeface="Arial Black" panose="020B0A04020102020204" pitchFamily="34" charset="0"/>
              </a:rPr>
              <a:t>B.Com</a:t>
            </a:r>
            <a:r>
              <a:rPr lang="en-IN" b="1" dirty="0">
                <a:latin typeface="Arial Black" panose="020B0A04020102020204" pitchFamily="34" charset="0"/>
              </a:rPr>
              <a:t> sem6- 50%</a:t>
            </a:r>
          </a:p>
          <a:p>
            <a:pPr marL="285750" indent="-285750">
              <a:buFont typeface="Wingdings" panose="05000000000000000000" pitchFamily="2" charset="2"/>
              <a:buChar char="Ø"/>
            </a:pPr>
            <a:r>
              <a:rPr lang="en-IN" b="1" dirty="0">
                <a:latin typeface="Arial Black" panose="020B0A04020102020204" pitchFamily="34" charset="0"/>
              </a:rPr>
              <a:t>MA Sem 4- 100%</a:t>
            </a:r>
          </a:p>
          <a:p>
            <a:endParaRPr lang="en-IN" dirty="0"/>
          </a:p>
        </p:txBody>
      </p:sp>
      <p:pic>
        <p:nvPicPr>
          <p:cNvPr id="3" name="Picture 2">
            <a:extLst>
              <a:ext uri="{FF2B5EF4-FFF2-40B4-BE49-F238E27FC236}">
                <a16:creationId xmlns:a16="http://schemas.microsoft.com/office/drawing/2014/main" id="{D0FF2C59-F4B8-6B08-903D-074A8A91B566}"/>
              </a:ext>
            </a:extLst>
          </p:cNvPr>
          <p:cNvPicPr>
            <a:picLocks noChangeAspect="1"/>
          </p:cNvPicPr>
          <p:nvPr/>
        </p:nvPicPr>
        <p:blipFill>
          <a:blip r:embed="rId2"/>
          <a:stretch>
            <a:fillRect/>
          </a:stretch>
        </p:blipFill>
        <p:spPr>
          <a:xfrm>
            <a:off x="31358" y="55644"/>
            <a:ext cx="767309" cy="730520"/>
          </a:xfrm>
          <a:prstGeom prst="rect">
            <a:avLst/>
          </a:prstGeom>
        </p:spPr>
      </p:pic>
      <p:pic>
        <p:nvPicPr>
          <p:cNvPr id="5" name="Picture 4">
            <a:extLst>
              <a:ext uri="{FF2B5EF4-FFF2-40B4-BE49-F238E27FC236}">
                <a16:creationId xmlns:a16="http://schemas.microsoft.com/office/drawing/2014/main" id="{C22CDC6E-7B2D-35C2-3DBE-7E0C2A72C5BD}"/>
              </a:ext>
            </a:extLst>
          </p:cNvPr>
          <p:cNvPicPr>
            <a:picLocks noChangeAspect="1"/>
          </p:cNvPicPr>
          <p:nvPr/>
        </p:nvPicPr>
        <p:blipFill>
          <a:blip r:embed="rId3"/>
          <a:stretch>
            <a:fillRect/>
          </a:stretch>
        </p:blipFill>
        <p:spPr>
          <a:xfrm>
            <a:off x="11422171" y="79325"/>
            <a:ext cx="752580" cy="809738"/>
          </a:xfrm>
          <a:prstGeom prst="rect">
            <a:avLst/>
          </a:prstGeom>
        </p:spPr>
      </p:pic>
    </p:spTree>
    <p:extLst>
      <p:ext uri="{BB962C8B-B14F-4D97-AF65-F5344CB8AC3E}">
        <p14:creationId xmlns:p14="http://schemas.microsoft.com/office/powerpoint/2010/main" val="31531291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1EE084F-4131-6E35-AA30-AB47756CDFEC}"/>
              </a:ext>
            </a:extLst>
          </p:cNvPr>
          <p:cNvSpPr txBox="1"/>
          <p:nvPr/>
        </p:nvSpPr>
        <p:spPr>
          <a:xfrm>
            <a:off x="1405890" y="902970"/>
            <a:ext cx="5577840" cy="707886"/>
          </a:xfrm>
          <a:prstGeom prst="rect">
            <a:avLst/>
          </a:prstGeom>
          <a:noFill/>
        </p:spPr>
        <p:txBody>
          <a:bodyPr wrap="square" rtlCol="0">
            <a:spAutoFit/>
          </a:bodyPr>
          <a:lstStyle/>
          <a:p>
            <a:r>
              <a:rPr lang="en-IN" sz="4000" b="1" dirty="0">
                <a:solidFill>
                  <a:schemeClr val="bg1"/>
                </a:solidFill>
              </a:rPr>
              <a:t>STUDENTS</a:t>
            </a:r>
          </a:p>
        </p:txBody>
      </p:sp>
      <p:sp>
        <p:nvSpPr>
          <p:cNvPr id="7" name="TextBox 6">
            <a:extLst>
              <a:ext uri="{FF2B5EF4-FFF2-40B4-BE49-F238E27FC236}">
                <a16:creationId xmlns:a16="http://schemas.microsoft.com/office/drawing/2014/main" id="{49962DDA-3598-6D07-5549-3A04B3246B41}"/>
              </a:ext>
            </a:extLst>
          </p:cNvPr>
          <p:cNvSpPr txBox="1"/>
          <p:nvPr/>
        </p:nvSpPr>
        <p:spPr>
          <a:xfrm>
            <a:off x="745969" y="2794959"/>
            <a:ext cx="7026431" cy="2585323"/>
          </a:xfrm>
          <a:prstGeom prst="rect">
            <a:avLst/>
          </a:prstGeom>
          <a:noFill/>
        </p:spPr>
        <p:txBody>
          <a:bodyPr wrap="square" rtlCol="0">
            <a:spAutoFit/>
          </a:bodyPr>
          <a:lstStyle/>
          <a:p>
            <a:r>
              <a:rPr lang="en-IN" b="1" dirty="0">
                <a:latin typeface="Arial Black" panose="020B0A04020102020204" pitchFamily="34" charset="0"/>
              </a:rPr>
              <a:t>ENROLLEMENT</a:t>
            </a:r>
          </a:p>
          <a:p>
            <a:endParaRPr lang="en-IN" b="1" dirty="0">
              <a:latin typeface="Arial Black" panose="020B0A04020102020204" pitchFamily="34" charset="0"/>
            </a:endParaRPr>
          </a:p>
          <a:p>
            <a:r>
              <a:rPr lang="en-IN" b="1" dirty="0">
                <a:latin typeface="Arial Black" panose="020B0A04020102020204" pitchFamily="34" charset="0"/>
              </a:rPr>
              <a:t>Session- 2025/26  - 518</a:t>
            </a:r>
          </a:p>
          <a:p>
            <a:r>
              <a:rPr lang="en-IN" b="1" dirty="0">
                <a:latin typeface="Arial Black" panose="020B0A04020102020204" pitchFamily="34" charset="0"/>
              </a:rPr>
              <a:t> </a:t>
            </a:r>
          </a:p>
          <a:p>
            <a:r>
              <a:rPr lang="en-IN" b="1" dirty="0">
                <a:latin typeface="Arial Black" panose="020B0A04020102020204" pitchFamily="34" charset="0"/>
              </a:rPr>
              <a:t>Session- 2024/25 – 677</a:t>
            </a:r>
          </a:p>
          <a:p>
            <a:endParaRPr lang="en-IN" b="1" dirty="0">
              <a:latin typeface="Arial Black" panose="020B0A04020102020204" pitchFamily="34" charset="0"/>
            </a:endParaRPr>
          </a:p>
          <a:p>
            <a:r>
              <a:rPr lang="en-IN" b="1" dirty="0">
                <a:latin typeface="Arial Black" panose="020B0A04020102020204" pitchFamily="34" charset="0"/>
              </a:rPr>
              <a:t>Session- 2023/24- 779</a:t>
            </a:r>
          </a:p>
          <a:p>
            <a:endParaRPr lang="en-IN" b="1" dirty="0">
              <a:latin typeface="Arial Black" panose="020B0A04020102020204" pitchFamily="34" charset="0"/>
            </a:endParaRPr>
          </a:p>
          <a:p>
            <a:r>
              <a:rPr lang="en-IN" b="1" dirty="0">
                <a:latin typeface="Arial Black" panose="020B0A04020102020204" pitchFamily="34" charset="0"/>
              </a:rPr>
              <a:t>Session – 2022/23- 882</a:t>
            </a:r>
          </a:p>
        </p:txBody>
      </p:sp>
      <p:pic>
        <p:nvPicPr>
          <p:cNvPr id="2" name="Picture 1">
            <a:extLst>
              <a:ext uri="{FF2B5EF4-FFF2-40B4-BE49-F238E27FC236}">
                <a16:creationId xmlns:a16="http://schemas.microsoft.com/office/drawing/2014/main" id="{0F0FFEFC-3506-FA14-40C7-E766CF502FD8}"/>
              </a:ext>
            </a:extLst>
          </p:cNvPr>
          <p:cNvPicPr>
            <a:picLocks noChangeAspect="1"/>
          </p:cNvPicPr>
          <p:nvPr/>
        </p:nvPicPr>
        <p:blipFill>
          <a:blip r:embed="rId2"/>
          <a:stretch>
            <a:fillRect/>
          </a:stretch>
        </p:blipFill>
        <p:spPr>
          <a:xfrm>
            <a:off x="69458" y="93744"/>
            <a:ext cx="767309" cy="730520"/>
          </a:xfrm>
          <a:prstGeom prst="rect">
            <a:avLst/>
          </a:prstGeom>
        </p:spPr>
      </p:pic>
      <p:pic>
        <p:nvPicPr>
          <p:cNvPr id="3" name="Picture 2">
            <a:extLst>
              <a:ext uri="{FF2B5EF4-FFF2-40B4-BE49-F238E27FC236}">
                <a16:creationId xmlns:a16="http://schemas.microsoft.com/office/drawing/2014/main" id="{303C090B-1CA7-4B4A-59FE-1B0DF68D7ED8}"/>
              </a:ext>
            </a:extLst>
          </p:cNvPr>
          <p:cNvPicPr>
            <a:picLocks noChangeAspect="1"/>
          </p:cNvPicPr>
          <p:nvPr/>
        </p:nvPicPr>
        <p:blipFill>
          <a:blip r:embed="rId3"/>
          <a:stretch>
            <a:fillRect/>
          </a:stretch>
        </p:blipFill>
        <p:spPr>
          <a:xfrm>
            <a:off x="11422171" y="79325"/>
            <a:ext cx="752580" cy="809738"/>
          </a:xfrm>
          <a:prstGeom prst="rect">
            <a:avLst/>
          </a:prstGeom>
        </p:spPr>
      </p:pic>
    </p:spTree>
    <p:extLst>
      <p:ext uri="{BB962C8B-B14F-4D97-AF65-F5344CB8AC3E}">
        <p14:creationId xmlns:p14="http://schemas.microsoft.com/office/powerpoint/2010/main" val="21544293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B33A4-3BC7-F550-2D73-23ED3A465AF4}"/>
              </a:ext>
            </a:extLst>
          </p:cNvPr>
          <p:cNvSpPr>
            <a:spLocks noGrp="1"/>
          </p:cNvSpPr>
          <p:nvPr>
            <p:ph type="title"/>
          </p:nvPr>
        </p:nvSpPr>
        <p:spPr>
          <a:xfrm>
            <a:off x="1154954" y="973668"/>
            <a:ext cx="9602186" cy="706964"/>
          </a:xfrm>
        </p:spPr>
        <p:txBody>
          <a:bodyPr/>
          <a:lstStyle/>
          <a:p>
            <a:pPr algn="ctr"/>
            <a:r>
              <a:rPr lang="en-GB" b="1" dirty="0"/>
              <a:t>Our new Prospectus for 2026–27 has been released by our Honourable Founders</a:t>
            </a:r>
            <a:endParaRPr lang="en-IN" b="1" dirty="0">
              <a:latin typeface="Arial Black" panose="020B0A04020102020204" pitchFamily="34" charset="0"/>
            </a:endParaRPr>
          </a:p>
        </p:txBody>
      </p:sp>
      <p:pic>
        <p:nvPicPr>
          <p:cNvPr id="5" name="Content Placeholder 4">
            <a:extLst>
              <a:ext uri="{FF2B5EF4-FFF2-40B4-BE49-F238E27FC236}">
                <a16:creationId xmlns:a16="http://schemas.microsoft.com/office/drawing/2014/main" id="{4B0A3510-5C5E-CF5B-8A6F-2023B76CA47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67097" y="2376866"/>
            <a:ext cx="9395152" cy="4101572"/>
          </a:xfrm>
          <a:prstGeom prst="rect">
            <a:avLst/>
          </a:prstGeom>
        </p:spPr>
      </p:pic>
    </p:spTree>
    <p:extLst>
      <p:ext uri="{BB962C8B-B14F-4D97-AF65-F5344CB8AC3E}">
        <p14:creationId xmlns:p14="http://schemas.microsoft.com/office/powerpoint/2010/main" val="2067879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5A276-25F6-A90B-3C28-A760C1685B40}"/>
              </a:ext>
            </a:extLst>
          </p:cNvPr>
          <p:cNvSpPr>
            <a:spLocks noGrp="1"/>
          </p:cNvSpPr>
          <p:nvPr>
            <p:ph type="title"/>
          </p:nvPr>
        </p:nvSpPr>
        <p:spPr/>
        <p:txBody>
          <a:bodyPr/>
          <a:lstStyle/>
          <a:p>
            <a:pPr algn="ctr"/>
            <a:r>
              <a:rPr lang="en-IN" b="1" dirty="0"/>
              <a:t>Our New Prospectus </a:t>
            </a:r>
          </a:p>
        </p:txBody>
      </p:sp>
      <p:pic>
        <p:nvPicPr>
          <p:cNvPr id="5" name="Content Placeholder 4">
            <a:extLst>
              <a:ext uri="{FF2B5EF4-FFF2-40B4-BE49-F238E27FC236}">
                <a16:creationId xmlns:a16="http://schemas.microsoft.com/office/drawing/2014/main" id="{D130A4E5-FA3D-6CA2-28C2-ADFD8526E18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1102" y="1975448"/>
            <a:ext cx="11222965" cy="4744528"/>
          </a:xfrm>
          <a:prstGeom prst="rect">
            <a:avLst/>
          </a:prstGeom>
        </p:spPr>
      </p:pic>
    </p:spTree>
    <p:extLst>
      <p:ext uri="{BB962C8B-B14F-4D97-AF65-F5344CB8AC3E}">
        <p14:creationId xmlns:p14="http://schemas.microsoft.com/office/powerpoint/2010/main" val="30668438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00C83-10E1-1DC8-EB84-6FF18AD1A91B}"/>
              </a:ext>
            </a:extLst>
          </p:cNvPr>
          <p:cNvSpPr>
            <a:spLocks noGrp="1"/>
          </p:cNvSpPr>
          <p:nvPr>
            <p:ph type="title"/>
          </p:nvPr>
        </p:nvSpPr>
        <p:spPr/>
        <p:txBody>
          <a:bodyPr/>
          <a:lstStyle/>
          <a:p>
            <a:r>
              <a:rPr lang="en-IN" dirty="0"/>
              <a:t>VISION -MISSION</a:t>
            </a:r>
          </a:p>
        </p:txBody>
      </p:sp>
      <p:sp>
        <p:nvSpPr>
          <p:cNvPr id="3" name="Content Placeholder 2">
            <a:extLst>
              <a:ext uri="{FF2B5EF4-FFF2-40B4-BE49-F238E27FC236}">
                <a16:creationId xmlns:a16="http://schemas.microsoft.com/office/drawing/2014/main" id="{91B6686A-12A9-2068-40AC-F7A516B314D8}"/>
              </a:ext>
            </a:extLst>
          </p:cNvPr>
          <p:cNvSpPr>
            <a:spLocks noGrp="1"/>
          </p:cNvSpPr>
          <p:nvPr>
            <p:ph idx="1"/>
          </p:nvPr>
        </p:nvSpPr>
        <p:spPr>
          <a:xfrm>
            <a:off x="315089" y="2521503"/>
            <a:ext cx="6525658" cy="3416300"/>
          </a:xfrm>
        </p:spPr>
        <p:txBody>
          <a:bodyPr>
            <a:normAutofit/>
          </a:bodyPr>
          <a:lstStyle/>
          <a:p>
            <a:pPr marL="0" indent="0" algn="just">
              <a:buNone/>
            </a:pPr>
            <a:r>
              <a:rPr lang="en-GB" b="1" dirty="0">
                <a:latin typeface="Arial Black" panose="020B0A04020102020204" pitchFamily="34" charset="0"/>
              </a:rPr>
              <a:t>Nari Shiksha Niketan PG college’s vision is to empower young women through education, fostering self-reliance, leadership, and holistic growth, while its mission focuses on academic excellence, skill development, and nurturing confident, socially responsible individuals ready to contribute meaningfully to society, aligning with the Nari Sewa Samiti's legacy of service for women.</a:t>
            </a:r>
            <a:endParaRPr lang="en-IN" b="1" dirty="0">
              <a:latin typeface="Arial Black" panose="020B0A04020102020204" pitchFamily="34" charset="0"/>
            </a:endParaRPr>
          </a:p>
          <a:p>
            <a:pPr marL="0" indent="0">
              <a:buNone/>
            </a:pPr>
            <a:endParaRPr lang="en-IN" dirty="0"/>
          </a:p>
        </p:txBody>
      </p:sp>
      <p:pic>
        <p:nvPicPr>
          <p:cNvPr id="4" name="Picture 3">
            <a:extLst>
              <a:ext uri="{FF2B5EF4-FFF2-40B4-BE49-F238E27FC236}">
                <a16:creationId xmlns:a16="http://schemas.microsoft.com/office/drawing/2014/main" id="{C61C6D68-C78B-9DE2-D3C2-66E7E8A7DB0E}"/>
              </a:ext>
            </a:extLst>
          </p:cNvPr>
          <p:cNvPicPr>
            <a:picLocks noChangeAspect="1"/>
          </p:cNvPicPr>
          <p:nvPr/>
        </p:nvPicPr>
        <p:blipFill>
          <a:blip r:embed="rId2"/>
          <a:stretch>
            <a:fillRect/>
          </a:stretch>
        </p:blipFill>
        <p:spPr>
          <a:xfrm>
            <a:off x="69458" y="93744"/>
            <a:ext cx="767309" cy="730520"/>
          </a:xfrm>
          <a:prstGeom prst="rect">
            <a:avLst/>
          </a:prstGeom>
        </p:spPr>
      </p:pic>
      <p:pic>
        <p:nvPicPr>
          <p:cNvPr id="5" name="Picture 4">
            <a:extLst>
              <a:ext uri="{FF2B5EF4-FFF2-40B4-BE49-F238E27FC236}">
                <a16:creationId xmlns:a16="http://schemas.microsoft.com/office/drawing/2014/main" id="{616B74C7-9DE7-468F-465D-2F7157EC4C83}"/>
              </a:ext>
            </a:extLst>
          </p:cNvPr>
          <p:cNvPicPr>
            <a:picLocks noChangeAspect="1"/>
          </p:cNvPicPr>
          <p:nvPr/>
        </p:nvPicPr>
        <p:blipFill>
          <a:blip r:embed="rId3"/>
          <a:stretch>
            <a:fillRect/>
          </a:stretch>
        </p:blipFill>
        <p:spPr>
          <a:xfrm>
            <a:off x="11422171" y="79325"/>
            <a:ext cx="752580" cy="809738"/>
          </a:xfrm>
          <a:prstGeom prst="rect">
            <a:avLst/>
          </a:prstGeom>
        </p:spPr>
      </p:pic>
      <p:pic>
        <p:nvPicPr>
          <p:cNvPr id="8" name="Picture 7">
            <a:extLst>
              <a:ext uri="{FF2B5EF4-FFF2-40B4-BE49-F238E27FC236}">
                <a16:creationId xmlns:a16="http://schemas.microsoft.com/office/drawing/2014/main" id="{7C88E08F-4071-64CD-50D1-9CC57A359D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08164" y="1161560"/>
            <a:ext cx="4865298" cy="5617115"/>
          </a:xfrm>
          <a:prstGeom prst="rect">
            <a:avLst/>
          </a:prstGeom>
        </p:spPr>
      </p:pic>
    </p:spTree>
    <p:extLst>
      <p:ext uri="{BB962C8B-B14F-4D97-AF65-F5344CB8AC3E}">
        <p14:creationId xmlns:p14="http://schemas.microsoft.com/office/powerpoint/2010/main" val="35689037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5C0B68B-BAFF-14A0-3F0E-075103688F5B}"/>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99181" y="1263142"/>
            <a:ext cx="6629755" cy="4972317"/>
          </a:xfrm>
          <a:prstGeom prst="rect">
            <a:avLst/>
          </a:prstGeom>
        </p:spPr>
      </p:pic>
      <p:sp>
        <p:nvSpPr>
          <p:cNvPr id="6" name="TextBox 5">
            <a:extLst>
              <a:ext uri="{FF2B5EF4-FFF2-40B4-BE49-F238E27FC236}">
                <a16:creationId xmlns:a16="http://schemas.microsoft.com/office/drawing/2014/main" id="{BABDCB39-A63C-2499-6312-EFBD7C927D94}"/>
              </a:ext>
            </a:extLst>
          </p:cNvPr>
          <p:cNvSpPr txBox="1"/>
          <p:nvPr/>
        </p:nvSpPr>
        <p:spPr>
          <a:xfrm>
            <a:off x="7410091" y="4485736"/>
            <a:ext cx="4781909" cy="1200329"/>
          </a:xfrm>
          <a:prstGeom prst="rect">
            <a:avLst/>
          </a:prstGeom>
          <a:noFill/>
        </p:spPr>
        <p:txBody>
          <a:bodyPr wrap="square" rtlCol="0">
            <a:spAutoFit/>
          </a:bodyPr>
          <a:lstStyle/>
          <a:p>
            <a:r>
              <a:rPr lang="en-IN" b="1" dirty="0"/>
              <a:t>Principal Prof. Sunita Kumar </a:t>
            </a:r>
          </a:p>
          <a:p>
            <a:r>
              <a:rPr lang="en-IN" b="1" dirty="0"/>
              <a:t>delivered a presentation to the Hon'ble Governor Smt. Anandiben Patel, and the Education Ministers..</a:t>
            </a:r>
          </a:p>
        </p:txBody>
      </p:sp>
    </p:spTree>
    <p:extLst>
      <p:ext uri="{BB962C8B-B14F-4D97-AF65-F5344CB8AC3E}">
        <p14:creationId xmlns:p14="http://schemas.microsoft.com/office/powerpoint/2010/main" val="14747922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8B4B6C1-1280-066D-2686-3FF4B39347DD}"/>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62155" y="1631175"/>
            <a:ext cx="11067689" cy="5364847"/>
          </a:xfrm>
          <a:prstGeom prst="rect">
            <a:avLst/>
          </a:prstGeom>
        </p:spPr>
      </p:pic>
      <p:sp>
        <p:nvSpPr>
          <p:cNvPr id="6" name="TextBox 5">
            <a:extLst>
              <a:ext uri="{FF2B5EF4-FFF2-40B4-BE49-F238E27FC236}">
                <a16:creationId xmlns:a16="http://schemas.microsoft.com/office/drawing/2014/main" id="{63DD8803-8C55-589F-83E5-D7F33AC78CB4}"/>
              </a:ext>
            </a:extLst>
          </p:cNvPr>
          <p:cNvSpPr txBox="1"/>
          <p:nvPr/>
        </p:nvSpPr>
        <p:spPr>
          <a:xfrm>
            <a:off x="802256" y="439947"/>
            <a:ext cx="9420045" cy="923330"/>
          </a:xfrm>
          <a:prstGeom prst="rect">
            <a:avLst/>
          </a:prstGeom>
          <a:noFill/>
        </p:spPr>
        <p:txBody>
          <a:bodyPr wrap="square" rtlCol="0">
            <a:spAutoFit/>
          </a:bodyPr>
          <a:lstStyle/>
          <a:p>
            <a:pPr algn="just"/>
            <a:r>
              <a:rPr lang="en-IN" b="1" dirty="0">
                <a:solidFill>
                  <a:schemeClr val="bg1"/>
                </a:solidFill>
                <a:latin typeface="Arial Black" panose="020B0A04020102020204" pitchFamily="34" charset="0"/>
              </a:rPr>
              <a:t>Principal and IQAC Committee members in one frame with the Hon'ble Governor, Smt. Anandiben Patel, the Hon'ble Education Ministers, and the Vice-Chancellor of Lucknow University.</a:t>
            </a:r>
          </a:p>
        </p:txBody>
      </p:sp>
    </p:spTree>
    <p:extLst>
      <p:ext uri="{BB962C8B-B14F-4D97-AF65-F5344CB8AC3E}">
        <p14:creationId xmlns:p14="http://schemas.microsoft.com/office/powerpoint/2010/main" val="14510465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22FB667-9D9F-DCDA-6475-8E1308777DB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0332" y="1573781"/>
            <a:ext cx="6664931" cy="5015361"/>
          </a:xfrm>
          <a:prstGeom prst="rect">
            <a:avLst/>
          </a:prstGeom>
        </p:spPr>
      </p:pic>
      <p:sp>
        <p:nvSpPr>
          <p:cNvPr id="6" name="TextBox 5">
            <a:extLst>
              <a:ext uri="{FF2B5EF4-FFF2-40B4-BE49-F238E27FC236}">
                <a16:creationId xmlns:a16="http://schemas.microsoft.com/office/drawing/2014/main" id="{CCF35B11-44E9-048B-08D0-FFBB8D6EF39B}"/>
              </a:ext>
            </a:extLst>
          </p:cNvPr>
          <p:cNvSpPr txBox="1"/>
          <p:nvPr/>
        </p:nvSpPr>
        <p:spPr>
          <a:xfrm>
            <a:off x="7384210" y="4589252"/>
            <a:ext cx="4632385" cy="1200329"/>
          </a:xfrm>
          <a:prstGeom prst="rect">
            <a:avLst/>
          </a:prstGeom>
          <a:noFill/>
        </p:spPr>
        <p:txBody>
          <a:bodyPr wrap="square" rtlCol="0">
            <a:spAutoFit/>
          </a:bodyPr>
          <a:lstStyle/>
          <a:p>
            <a:r>
              <a:rPr lang="en-IN" b="1" dirty="0">
                <a:latin typeface="Arial Black" panose="020B0A04020102020204" pitchFamily="34" charset="0"/>
              </a:rPr>
              <a:t>Behind this hard work: The Team Prof. Sunita Kumar (Principal),</a:t>
            </a:r>
          </a:p>
          <a:p>
            <a:r>
              <a:rPr lang="en-IN" b="1" dirty="0">
                <a:latin typeface="Arial Black" panose="020B0A04020102020204" pitchFamily="34" charset="0"/>
              </a:rPr>
              <a:t>Prof. Divya Pande, Dr Neha Singh and Dr Kanchan.</a:t>
            </a:r>
          </a:p>
        </p:txBody>
      </p:sp>
    </p:spTree>
    <p:extLst>
      <p:ext uri="{BB962C8B-B14F-4D97-AF65-F5344CB8AC3E}">
        <p14:creationId xmlns:p14="http://schemas.microsoft.com/office/powerpoint/2010/main" val="30330060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279BA5-F231-843A-A22D-F09436022483}"/>
              </a:ext>
            </a:extLst>
          </p:cNvPr>
          <p:cNvSpPr>
            <a:spLocks noGrp="1"/>
          </p:cNvSpPr>
          <p:nvPr>
            <p:ph idx="1"/>
          </p:nvPr>
        </p:nvSpPr>
        <p:spPr>
          <a:xfrm>
            <a:off x="1072700" y="2353334"/>
            <a:ext cx="8825659" cy="3416300"/>
          </a:xfrm>
        </p:spPr>
        <p:txBody>
          <a:bodyPr>
            <a:normAutofit/>
          </a:bodyPr>
          <a:lstStyle/>
          <a:p>
            <a:pPr marL="0" indent="0">
              <a:buNone/>
            </a:pPr>
            <a:r>
              <a:rPr lang="en-IN" sz="5400" dirty="0">
                <a:latin typeface="Arial Rounded MT Bold" panose="020F0704030504030204" pitchFamily="34" charset="0"/>
              </a:rPr>
              <a:t>                </a:t>
            </a:r>
            <a:r>
              <a:rPr lang="en-IN" sz="5400" dirty="0">
                <a:solidFill>
                  <a:srgbClr val="FF0000"/>
                </a:solidFill>
                <a:latin typeface="Arial Rounded MT Bold" panose="020F0704030504030204" pitchFamily="34" charset="0"/>
              </a:rPr>
              <a:t>THANK YOU</a:t>
            </a:r>
          </a:p>
        </p:txBody>
      </p:sp>
      <p:sp>
        <p:nvSpPr>
          <p:cNvPr id="4" name="TextBox 3">
            <a:extLst>
              <a:ext uri="{FF2B5EF4-FFF2-40B4-BE49-F238E27FC236}">
                <a16:creationId xmlns:a16="http://schemas.microsoft.com/office/drawing/2014/main" id="{1294B684-1326-40EB-900B-BE5DD4052E15}"/>
              </a:ext>
            </a:extLst>
          </p:cNvPr>
          <p:cNvSpPr txBox="1"/>
          <p:nvPr/>
        </p:nvSpPr>
        <p:spPr>
          <a:xfrm>
            <a:off x="1072701" y="3503281"/>
            <a:ext cx="10158892" cy="1938992"/>
          </a:xfrm>
          <a:prstGeom prst="rect">
            <a:avLst/>
          </a:prstGeom>
          <a:noFill/>
        </p:spPr>
        <p:txBody>
          <a:bodyPr wrap="square" rtlCol="0">
            <a:spAutoFit/>
          </a:bodyPr>
          <a:lstStyle/>
          <a:p>
            <a:pPr algn="ctr"/>
            <a:r>
              <a:rPr lang="en-IN" sz="4000" b="1" dirty="0">
                <a:latin typeface="Arial Black" panose="020B0A04020102020204" pitchFamily="34" charset="0"/>
              </a:rPr>
              <a:t> PROF. SUNITA KUMAR, PRINCIPAL                                        &amp; </a:t>
            </a:r>
          </a:p>
          <a:p>
            <a:r>
              <a:rPr lang="en-IN" sz="4000" b="1" dirty="0">
                <a:latin typeface="Arial Black" panose="020B0A04020102020204" pitchFamily="34" charset="0"/>
              </a:rPr>
              <a:t>                   IQAC TEAM</a:t>
            </a:r>
          </a:p>
        </p:txBody>
      </p:sp>
    </p:spTree>
    <p:extLst>
      <p:ext uri="{BB962C8B-B14F-4D97-AF65-F5344CB8AC3E}">
        <p14:creationId xmlns:p14="http://schemas.microsoft.com/office/powerpoint/2010/main" val="15100058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D8CBC24-1C32-0731-F52A-ECA03657B76B}"/>
              </a:ext>
            </a:extLst>
          </p:cNvPr>
          <p:cNvSpPr>
            <a:spLocks noGrp="1"/>
          </p:cNvSpPr>
          <p:nvPr>
            <p:ph type="subTitle" idx="1"/>
          </p:nvPr>
        </p:nvSpPr>
        <p:spPr>
          <a:xfrm>
            <a:off x="1212706" y="840648"/>
            <a:ext cx="8825658" cy="478013"/>
          </a:xfrm>
        </p:spPr>
        <p:txBody>
          <a:bodyPr/>
          <a:lstStyle/>
          <a:p>
            <a:r>
              <a:rPr lang="en-IN" b="1" dirty="0"/>
              <a:t>Results- Our GOLD MEDALISTS </a:t>
            </a:r>
          </a:p>
        </p:txBody>
      </p:sp>
      <p:pic>
        <p:nvPicPr>
          <p:cNvPr id="5" name="Picture 4">
            <a:extLst>
              <a:ext uri="{FF2B5EF4-FFF2-40B4-BE49-F238E27FC236}">
                <a16:creationId xmlns:a16="http://schemas.microsoft.com/office/drawing/2014/main" id="{29722550-BDA0-8D69-93EB-0161026275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9877" y="1318661"/>
            <a:ext cx="5407713" cy="3402630"/>
          </a:xfrm>
          <a:prstGeom prst="rect">
            <a:avLst/>
          </a:prstGeom>
        </p:spPr>
      </p:pic>
      <p:pic>
        <p:nvPicPr>
          <p:cNvPr id="7" name="Picture 6">
            <a:extLst>
              <a:ext uri="{FF2B5EF4-FFF2-40B4-BE49-F238E27FC236}">
                <a16:creationId xmlns:a16="http://schemas.microsoft.com/office/drawing/2014/main" id="{B971DDC5-9E2D-30D1-2573-A79086AF62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5555" y="1188679"/>
            <a:ext cx="4708509" cy="3532612"/>
          </a:xfrm>
          <a:prstGeom prst="rect">
            <a:avLst/>
          </a:prstGeom>
        </p:spPr>
      </p:pic>
      <p:sp>
        <p:nvSpPr>
          <p:cNvPr id="8" name="TextBox 7">
            <a:extLst>
              <a:ext uri="{FF2B5EF4-FFF2-40B4-BE49-F238E27FC236}">
                <a16:creationId xmlns:a16="http://schemas.microsoft.com/office/drawing/2014/main" id="{DCDFDFA9-C9C5-EA23-E60C-F3E117C438D6}"/>
              </a:ext>
            </a:extLst>
          </p:cNvPr>
          <p:cNvSpPr txBox="1"/>
          <p:nvPr/>
        </p:nvSpPr>
        <p:spPr>
          <a:xfrm>
            <a:off x="1037042" y="4737639"/>
            <a:ext cx="4841507" cy="923330"/>
          </a:xfrm>
          <a:prstGeom prst="rect">
            <a:avLst/>
          </a:prstGeom>
          <a:noFill/>
        </p:spPr>
        <p:txBody>
          <a:bodyPr wrap="square" rtlCol="0">
            <a:spAutoFit/>
          </a:bodyPr>
          <a:lstStyle/>
          <a:p>
            <a:r>
              <a:rPr lang="en-GB" b="1" dirty="0">
                <a:solidFill>
                  <a:schemeClr val="accent4">
                    <a:lumMod val="20000"/>
                    <a:lumOff val="80000"/>
                  </a:schemeClr>
                </a:solidFill>
              </a:rPr>
              <a:t>TANU AWASTHI, received Gold Medal in 65th Convocation Ceremony of Lucknow University on 21st January, 2023. </a:t>
            </a:r>
            <a:endParaRPr lang="en-IN" b="1" dirty="0">
              <a:solidFill>
                <a:schemeClr val="accent4">
                  <a:lumMod val="20000"/>
                  <a:lumOff val="80000"/>
                </a:schemeClr>
              </a:solidFill>
            </a:endParaRPr>
          </a:p>
        </p:txBody>
      </p:sp>
      <p:sp>
        <p:nvSpPr>
          <p:cNvPr id="9" name="TextBox 8">
            <a:extLst>
              <a:ext uri="{FF2B5EF4-FFF2-40B4-BE49-F238E27FC236}">
                <a16:creationId xmlns:a16="http://schemas.microsoft.com/office/drawing/2014/main" id="{59CCB837-549E-B261-0EBC-A8D6C7360D02}"/>
              </a:ext>
            </a:extLst>
          </p:cNvPr>
          <p:cNvSpPr txBox="1"/>
          <p:nvPr/>
        </p:nvSpPr>
        <p:spPr>
          <a:xfrm>
            <a:off x="7132320" y="4838489"/>
            <a:ext cx="4533499" cy="923330"/>
          </a:xfrm>
          <a:prstGeom prst="rect">
            <a:avLst/>
          </a:prstGeom>
          <a:noFill/>
        </p:spPr>
        <p:txBody>
          <a:bodyPr wrap="square" rtlCol="0">
            <a:spAutoFit/>
          </a:bodyPr>
          <a:lstStyle/>
          <a:p>
            <a:r>
              <a:rPr lang="en-IN" b="1" dirty="0">
                <a:solidFill>
                  <a:schemeClr val="accent4">
                    <a:lumMod val="20000"/>
                    <a:lumOff val="80000"/>
                  </a:schemeClr>
                </a:solidFill>
              </a:rPr>
              <a:t>SHIVANSHI YADAV received a Gold Medal in the 68</a:t>
            </a:r>
            <a:r>
              <a:rPr lang="en-IN" b="1" baseline="30000" dirty="0">
                <a:solidFill>
                  <a:schemeClr val="accent4">
                    <a:lumMod val="20000"/>
                    <a:lumOff val="80000"/>
                  </a:schemeClr>
                </a:solidFill>
              </a:rPr>
              <a:t>th</a:t>
            </a:r>
            <a:r>
              <a:rPr lang="en-IN" b="1" dirty="0">
                <a:solidFill>
                  <a:schemeClr val="accent4">
                    <a:lumMod val="20000"/>
                    <a:lumOff val="80000"/>
                  </a:schemeClr>
                </a:solidFill>
              </a:rPr>
              <a:t> Convocation Ceremony of Lucknow University, 2025.</a:t>
            </a:r>
          </a:p>
        </p:txBody>
      </p:sp>
    </p:spTree>
    <p:extLst>
      <p:ext uri="{BB962C8B-B14F-4D97-AF65-F5344CB8AC3E}">
        <p14:creationId xmlns:p14="http://schemas.microsoft.com/office/powerpoint/2010/main" val="42015768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288DC29-7739-D5E7-765F-800BA39B14F8}"/>
              </a:ext>
            </a:extLst>
          </p:cNvPr>
          <p:cNvSpPr txBox="1"/>
          <p:nvPr/>
        </p:nvSpPr>
        <p:spPr>
          <a:xfrm>
            <a:off x="586596" y="1017917"/>
            <a:ext cx="4494362" cy="461665"/>
          </a:xfrm>
          <a:prstGeom prst="rect">
            <a:avLst/>
          </a:prstGeom>
          <a:noFill/>
        </p:spPr>
        <p:txBody>
          <a:bodyPr wrap="square" rtlCol="0">
            <a:spAutoFit/>
          </a:bodyPr>
          <a:lstStyle/>
          <a:p>
            <a:r>
              <a:rPr lang="en-IN" sz="2400" b="1" dirty="0">
                <a:solidFill>
                  <a:srgbClr val="FF0000"/>
                </a:solidFill>
              </a:rPr>
              <a:t> Faculty Details</a:t>
            </a:r>
          </a:p>
        </p:txBody>
      </p:sp>
      <p:sp>
        <p:nvSpPr>
          <p:cNvPr id="8" name="Rectangle 2">
            <a:extLst>
              <a:ext uri="{FF2B5EF4-FFF2-40B4-BE49-F238E27FC236}">
                <a16:creationId xmlns:a16="http://schemas.microsoft.com/office/drawing/2014/main" id="{366D1F42-3AA1-811D-9CB8-24A906E66E5C}"/>
              </a:ext>
            </a:extLst>
          </p:cNvPr>
          <p:cNvSpPr>
            <a:spLocks noChangeArrowheads="1"/>
          </p:cNvSpPr>
          <p:nvPr/>
        </p:nvSpPr>
        <p:spPr bwMode="auto">
          <a:xfrm>
            <a:off x="655607" y="1479582"/>
            <a:ext cx="10437963"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defTabSz="914400" eaLnBrk="0" fontAlgn="base" hangingPunct="0">
              <a:spcBef>
                <a:spcPct val="0"/>
              </a:spcBef>
              <a:spcAft>
                <a:spcPct val="0"/>
              </a:spcAft>
              <a:buFontTx/>
              <a:buChar char="•"/>
            </a:pPr>
            <a:r>
              <a:rPr lang="en-US" altLang="en-US" sz="2000" b="1" dirty="0">
                <a:latin typeface="Arial" panose="020B0604020202020204" pitchFamily="34" charset="0"/>
              </a:rPr>
              <a:t>Currently, 29 permanent faculty members are serving the college. </a:t>
            </a:r>
          </a:p>
          <a:p>
            <a:pPr lvl="0" defTabSz="914400" eaLnBrk="0" fontAlgn="base" hangingPunct="0">
              <a:spcBef>
                <a:spcPct val="0"/>
              </a:spcBef>
              <a:spcAft>
                <a:spcPct val="0"/>
              </a:spcAft>
              <a:buFontTx/>
              <a:buChar char="•"/>
            </a:pPr>
            <a:r>
              <a:rPr lang="en-US" altLang="en-US" sz="2000" b="1" dirty="0">
                <a:latin typeface="Arial" panose="020B0604020202020204" pitchFamily="34" charset="0"/>
              </a:rPr>
              <a:t>There are 3 guest faculty members in various departments such as Hindi, Sanskrit, and Psychology. </a:t>
            </a:r>
          </a:p>
          <a:p>
            <a:pPr lvl="0" defTabSz="914400" eaLnBrk="0" fontAlgn="base" hangingPunct="0">
              <a:spcBef>
                <a:spcPct val="0"/>
              </a:spcBef>
              <a:spcAft>
                <a:spcPct val="0"/>
              </a:spcAft>
              <a:buFontTx/>
              <a:buChar char="•"/>
            </a:pPr>
            <a:r>
              <a:rPr lang="en-US" altLang="en-US" sz="2000" b="1" dirty="0">
                <a:latin typeface="Arial" panose="020B0604020202020204" pitchFamily="34" charset="0"/>
              </a:rPr>
              <a:t>There are 3 faculty members in Ad hoc positions in the Commerce Dept. </a:t>
            </a:r>
          </a:p>
          <a:p>
            <a:pPr lvl="0" defTabSz="914400" eaLnBrk="0" fontAlgn="base" hangingPunct="0">
              <a:spcBef>
                <a:spcPct val="0"/>
              </a:spcBef>
              <a:spcAft>
                <a:spcPct val="0"/>
              </a:spcAft>
              <a:buFontTx/>
              <a:buChar char="•"/>
            </a:pPr>
            <a:endParaRPr lang="en-US" altLang="en-US" sz="2000" b="1" dirty="0">
              <a:latin typeface="Arial" panose="020B0604020202020204" pitchFamily="34" charset="0"/>
            </a:endParaRPr>
          </a:p>
          <a:p>
            <a:pPr lvl="0" defTabSz="914400" eaLnBrk="0" fontAlgn="base" hangingPunct="0">
              <a:spcBef>
                <a:spcPct val="0"/>
              </a:spcBef>
              <a:spcAft>
                <a:spcPct val="0"/>
              </a:spcAft>
              <a:buFontTx/>
              <a:buChar char="•"/>
            </a:pPr>
            <a:endParaRPr lang="en-US" altLang="en-US" sz="2000" b="1" dirty="0">
              <a:latin typeface="Arial" panose="020B0604020202020204" pitchFamily="34" charset="0"/>
            </a:endParaRPr>
          </a:p>
          <a:p>
            <a:pPr lvl="0" defTabSz="914400" eaLnBrk="0" fontAlgn="base" hangingPunct="0">
              <a:spcBef>
                <a:spcPct val="0"/>
              </a:spcBef>
              <a:spcAft>
                <a:spcPct val="0"/>
              </a:spcAft>
              <a:buFontTx/>
              <a:buChar char="•"/>
            </a:pPr>
            <a:endParaRPr lang="en-US" altLang="en-US" sz="2000" b="1" dirty="0">
              <a:latin typeface="Arial" panose="020B0604020202020204" pitchFamily="34" charset="0"/>
            </a:endParaRPr>
          </a:p>
        </p:txBody>
      </p:sp>
      <p:sp>
        <p:nvSpPr>
          <p:cNvPr id="9" name="TextBox 8">
            <a:extLst>
              <a:ext uri="{FF2B5EF4-FFF2-40B4-BE49-F238E27FC236}">
                <a16:creationId xmlns:a16="http://schemas.microsoft.com/office/drawing/2014/main" id="{32B92728-B65A-B254-741A-B81B9DA229D5}"/>
              </a:ext>
            </a:extLst>
          </p:cNvPr>
          <p:cNvSpPr txBox="1"/>
          <p:nvPr/>
        </p:nvSpPr>
        <p:spPr>
          <a:xfrm>
            <a:off x="586596" y="3545457"/>
            <a:ext cx="7254815" cy="2123658"/>
          </a:xfrm>
          <a:prstGeom prst="rect">
            <a:avLst/>
          </a:prstGeom>
          <a:noFill/>
        </p:spPr>
        <p:txBody>
          <a:bodyPr wrap="square" rtlCol="0">
            <a:spAutoFit/>
          </a:bodyPr>
          <a:lstStyle/>
          <a:p>
            <a:r>
              <a:rPr lang="en-GB" sz="2400" b="1" dirty="0">
                <a:solidFill>
                  <a:srgbClr val="FF0000"/>
                </a:solidFill>
              </a:rPr>
              <a:t>Non Academic</a:t>
            </a:r>
          </a:p>
          <a:p>
            <a:endParaRPr lang="en-GB" dirty="0"/>
          </a:p>
          <a:p>
            <a:pPr marL="285750" indent="-285750">
              <a:buFont typeface="Arial" panose="020B0604020202020204" pitchFamily="34" charset="0"/>
              <a:buChar char="•"/>
            </a:pPr>
            <a:r>
              <a:rPr lang="en-GB" b="1" dirty="0"/>
              <a:t>The college has 3 Lab Assistants.</a:t>
            </a:r>
          </a:p>
          <a:p>
            <a:pPr marL="285750" indent="-285750">
              <a:buFont typeface="Arial" panose="020B0604020202020204" pitchFamily="34" charset="0"/>
              <a:buChar char="•"/>
            </a:pPr>
            <a:r>
              <a:rPr lang="en-GB" b="1" dirty="0"/>
              <a:t>The college has 2 office staff members.</a:t>
            </a:r>
          </a:p>
          <a:p>
            <a:pPr marL="285750" indent="-285750">
              <a:buFont typeface="Arial" panose="020B0604020202020204" pitchFamily="34" charset="0"/>
              <a:buChar char="•"/>
            </a:pPr>
            <a:r>
              <a:rPr lang="en-GB" b="1" dirty="0"/>
              <a:t>There is 1 library clerk.</a:t>
            </a:r>
          </a:p>
          <a:p>
            <a:endParaRPr lang="en-GB" dirty="0"/>
          </a:p>
          <a:p>
            <a:endParaRPr lang="en-IN" dirty="0"/>
          </a:p>
        </p:txBody>
      </p:sp>
    </p:spTree>
    <p:extLst>
      <p:ext uri="{BB962C8B-B14F-4D97-AF65-F5344CB8AC3E}">
        <p14:creationId xmlns:p14="http://schemas.microsoft.com/office/powerpoint/2010/main" val="835884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ED720A9-0182-0258-FD96-0DE2CE0807FC}"/>
              </a:ext>
            </a:extLst>
          </p:cNvPr>
          <p:cNvPicPr>
            <a:picLocks noChangeAspect="1"/>
          </p:cNvPicPr>
          <p:nvPr/>
        </p:nvPicPr>
        <p:blipFill>
          <a:blip r:embed="rId2"/>
          <a:stretch>
            <a:fillRect/>
          </a:stretch>
        </p:blipFill>
        <p:spPr>
          <a:xfrm>
            <a:off x="363128" y="1085107"/>
            <a:ext cx="11465744" cy="5402335"/>
          </a:xfrm>
          <a:prstGeom prst="rect">
            <a:avLst/>
          </a:prstGeom>
        </p:spPr>
      </p:pic>
      <p:sp>
        <p:nvSpPr>
          <p:cNvPr id="4" name="TextBox 3">
            <a:extLst>
              <a:ext uri="{FF2B5EF4-FFF2-40B4-BE49-F238E27FC236}">
                <a16:creationId xmlns:a16="http://schemas.microsoft.com/office/drawing/2014/main" id="{0DD4A2FB-7D89-BF54-9A0A-A61F1B06A75A}"/>
              </a:ext>
            </a:extLst>
          </p:cNvPr>
          <p:cNvSpPr txBox="1"/>
          <p:nvPr/>
        </p:nvSpPr>
        <p:spPr>
          <a:xfrm>
            <a:off x="363128" y="500332"/>
            <a:ext cx="6961517" cy="584775"/>
          </a:xfrm>
          <a:prstGeom prst="rect">
            <a:avLst/>
          </a:prstGeom>
          <a:noFill/>
        </p:spPr>
        <p:txBody>
          <a:bodyPr wrap="square" rtlCol="0">
            <a:spAutoFit/>
          </a:bodyPr>
          <a:lstStyle/>
          <a:p>
            <a:r>
              <a:rPr lang="en-IN" sz="3200" b="1" dirty="0">
                <a:latin typeface="Arial Black" panose="020B0A04020102020204" pitchFamily="34" charset="0"/>
              </a:rPr>
              <a:t>NAAC ( Submitted 4 AQAR)</a:t>
            </a:r>
          </a:p>
        </p:txBody>
      </p:sp>
    </p:spTree>
    <p:extLst>
      <p:ext uri="{BB962C8B-B14F-4D97-AF65-F5344CB8AC3E}">
        <p14:creationId xmlns:p14="http://schemas.microsoft.com/office/powerpoint/2010/main" val="943634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9520B1-1A8D-0127-CAF9-4BC76B8C638A}"/>
              </a:ext>
            </a:extLst>
          </p:cNvPr>
          <p:cNvPicPr>
            <a:picLocks noChangeAspect="1"/>
          </p:cNvPicPr>
          <p:nvPr/>
        </p:nvPicPr>
        <p:blipFill>
          <a:blip r:embed="rId2"/>
          <a:stretch>
            <a:fillRect/>
          </a:stretch>
        </p:blipFill>
        <p:spPr>
          <a:xfrm>
            <a:off x="388188" y="1168712"/>
            <a:ext cx="10886536" cy="5344231"/>
          </a:xfrm>
          <a:prstGeom prst="rect">
            <a:avLst/>
          </a:prstGeom>
        </p:spPr>
      </p:pic>
      <p:sp>
        <p:nvSpPr>
          <p:cNvPr id="4" name="TextBox 3">
            <a:extLst>
              <a:ext uri="{FF2B5EF4-FFF2-40B4-BE49-F238E27FC236}">
                <a16:creationId xmlns:a16="http://schemas.microsoft.com/office/drawing/2014/main" id="{335DA387-D254-1A8D-6F08-4DFD5913067B}"/>
              </a:ext>
            </a:extLst>
          </p:cNvPr>
          <p:cNvSpPr txBox="1"/>
          <p:nvPr/>
        </p:nvSpPr>
        <p:spPr>
          <a:xfrm>
            <a:off x="1164566" y="345057"/>
            <a:ext cx="4537494" cy="769441"/>
          </a:xfrm>
          <a:prstGeom prst="rect">
            <a:avLst/>
          </a:prstGeom>
          <a:noFill/>
        </p:spPr>
        <p:txBody>
          <a:bodyPr wrap="square" rtlCol="0">
            <a:spAutoFit/>
          </a:bodyPr>
          <a:lstStyle/>
          <a:p>
            <a:r>
              <a:rPr lang="en-IN" sz="4400" b="1" dirty="0"/>
              <a:t>NIRF 2025</a:t>
            </a:r>
          </a:p>
        </p:txBody>
      </p:sp>
      <mc:AlternateContent xmlns:mc="http://schemas.openxmlformats.org/markup-compatibility/2006" xmlns:p14="http://schemas.microsoft.com/office/powerpoint/2010/main">
        <mc:Choice Requires="p14">
          <p:contentPart p14:bwMode="auto" r:id="rId3">
            <p14:nvContentPartPr>
              <p14:cNvPr id="9" name="Ink 8">
                <a:extLst>
                  <a:ext uri="{FF2B5EF4-FFF2-40B4-BE49-F238E27FC236}">
                    <a16:creationId xmlns:a16="http://schemas.microsoft.com/office/drawing/2014/main" id="{8F3597C6-3004-44ED-C2E3-C96BE024FC12}"/>
                  </a:ext>
                </a:extLst>
              </p14:cNvPr>
              <p14:cNvContentPartPr/>
              <p14:nvPr/>
            </p14:nvContentPartPr>
            <p14:xfrm>
              <a:off x="5348357" y="2501470"/>
              <a:ext cx="360" cy="360"/>
            </p14:xfrm>
          </p:contentPart>
        </mc:Choice>
        <mc:Fallback xmlns="">
          <p:pic>
            <p:nvPicPr>
              <p:cNvPr id="9" name="Ink 8">
                <a:extLst>
                  <a:ext uri="{FF2B5EF4-FFF2-40B4-BE49-F238E27FC236}">
                    <a16:creationId xmlns:a16="http://schemas.microsoft.com/office/drawing/2014/main" id="{8F3597C6-3004-44ED-C2E3-C96BE024FC12}"/>
                  </a:ext>
                </a:extLst>
              </p:cNvPr>
              <p:cNvPicPr/>
              <p:nvPr/>
            </p:nvPicPr>
            <p:blipFill>
              <a:blip r:embed="rId4"/>
              <a:stretch>
                <a:fillRect/>
              </a:stretch>
            </p:blipFill>
            <p:spPr>
              <a:xfrm>
                <a:off x="5294357" y="2393830"/>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0" name="Ink 9">
                <a:extLst>
                  <a:ext uri="{FF2B5EF4-FFF2-40B4-BE49-F238E27FC236}">
                    <a16:creationId xmlns:a16="http://schemas.microsoft.com/office/drawing/2014/main" id="{89858D76-4E8E-938A-0574-45304490C71D}"/>
                  </a:ext>
                </a:extLst>
              </p14:cNvPr>
              <p14:cNvContentPartPr/>
              <p14:nvPr/>
            </p14:nvContentPartPr>
            <p14:xfrm>
              <a:off x="3640517" y="2638990"/>
              <a:ext cx="3351600" cy="62280"/>
            </p14:xfrm>
          </p:contentPart>
        </mc:Choice>
        <mc:Fallback xmlns="">
          <p:pic>
            <p:nvPicPr>
              <p:cNvPr id="10" name="Ink 9">
                <a:extLst>
                  <a:ext uri="{FF2B5EF4-FFF2-40B4-BE49-F238E27FC236}">
                    <a16:creationId xmlns:a16="http://schemas.microsoft.com/office/drawing/2014/main" id="{89858D76-4E8E-938A-0574-45304490C71D}"/>
                  </a:ext>
                </a:extLst>
              </p:cNvPr>
              <p:cNvPicPr/>
              <p:nvPr/>
            </p:nvPicPr>
            <p:blipFill>
              <a:blip r:embed="rId6"/>
              <a:stretch>
                <a:fillRect/>
              </a:stretch>
            </p:blipFill>
            <p:spPr>
              <a:xfrm>
                <a:off x="3586517" y="2531350"/>
                <a:ext cx="3459240" cy="2779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1" name="Ink 10">
                <a:extLst>
                  <a:ext uri="{FF2B5EF4-FFF2-40B4-BE49-F238E27FC236}">
                    <a16:creationId xmlns:a16="http://schemas.microsoft.com/office/drawing/2014/main" id="{8CE2AA57-ED6D-9253-3B7F-46E3F51E922D}"/>
                  </a:ext>
                </a:extLst>
              </p14:cNvPr>
              <p14:cNvContentPartPr/>
              <p14:nvPr/>
            </p14:nvContentPartPr>
            <p14:xfrm>
              <a:off x="7211357" y="819190"/>
              <a:ext cx="360" cy="360"/>
            </p14:xfrm>
          </p:contentPart>
        </mc:Choice>
        <mc:Fallback xmlns="">
          <p:pic>
            <p:nvPicPr>
              <p:cNvPr id="11" name="Ink 10">
                <a:extLst>
                  <a:ext uri="{FF2B5EF4-FFF2-40B4-BE49-F238E27FC236}">
                    <a16:creationId xmlns:a16="http://schemas.microsoft.com/office/drawing/2014/main" id="{8CE2AA57-ED6D-9253-3B7F-46E3F51E922D}"/>
                  </a:ext>
                </a:extLst>
              </p:cNvPr>
              <p:cNvPicPr/>
              <p:nvPr/>
            </p:nvPicPr>
            <p:blipFill>
              <a:blip r:embed="rId4"/>
              <a:stretch>
                <a:fillRect/>
              </a:stretch>
            </p:blipFill>
            <p:spPr>
              <a:xfrm>
                <a:off x="7157717" y="711190"/>
                <a:ext cx="108000" cy="216000"/>
              </a:xfrm>
              <a:prstGeom prst="rect">
                <a:avLst/>
              </a:prstGeom>
            </p:spPr>
          </p:pic>
        </mc:Fallback>
      </mc:AlternateContent>
    </p:spTree>
    <p:extLst>
      <p:ext uri="{BB962C8B-B14F-4D97-AF65-F5344CB8AC3E}">
        <p14:creationId xmlns:p14="http://schemas.microsoft.com/office/powerpoint/2010/main" val="212945385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443</TotalTime>
  <Words>1022</Words>
  <Application>Microsoft Office PowerPoint</Application>
  <PresentationFormat>Widescreen</PresentationFormat>
  <Paragraphs>146</Paragraphs>
  <Slides>58</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58</vt:i4>
      </vt:variant>
    </vt:vector>
  </HeadingPairs>
  <TitlesOfParts>
    <vt:vector size="68" baseType="lpstr">
      <vt:lpstr>Arial</vt:lpstr>
      <vt:lpstr>Arial Black</vt:lpstr>
      <vt:lpstr>Arial Rounded MT Bold</vt:lpstr>
      <vt:lpstr>Calibri</vt:lpstr>
      <vt:lpstr>Century Gothic</vt:lpstr>
      <vt:lpstr>Roboto</vt:lpstr>
      <vt:lpstr>Times New Roman</vt:lpstr>
      <vt:lpstr>Wingdings</vt:lpstr>
      <vt:lpstr>Wingdings 3</vt:lpstr>
      <vt:lpstr>Ion Boardroom</vt:lpstr>
      <vt:lpstr>PowerPoint Presentation</vt:lpstr>
      <vt:lpstr>Nari Shiksha Niketan PG College </vt:lpstr>
      <vt:lpstr>PowerPoint Presentation</vt:lpstr>
      <vt:lpstr>ABOUT THE INSTITUTION</vt:lpstr>
      <vt:lpstr>Official Website- https://narishikshaniketanpgcollege.ac.in</vt:lpstr>
      <vt:lpstr>PowerPoint Presentation</vt:lpstr>
      <vt:lpstr>PowerPoint Presentation</vt:lpstr>
      <vt:lpstr>PowerPoint Presentation</vt:lpstr>
      <vt:lpstr>PowerPoint Presentation</vt:lpstr>
      <vt:lpstr>PowerPoint Presentation</vt:lpstr>
      <vt:lpstr>Memorandum of Understanding (MoU)</vt:lpstr>
      <vt:lpstr>MOU</vt:lpstr>
      <vt:lpstr>Publications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Results</vt:lpstr>
      <vt:lpstr>RESULTS</vt:lpstr>
      <vt:lpstr>PowerPoint Presentation</vt:lpstr>
      <vt:lpstr>Our new Prospectus for 2026–27 has been released by our Honourable Founders</vt:lpstr>
      <vt:lpstr>Our New Prospectus </vt:lpstr>
      <vt:lpstr>VISION -MISSION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account</dc:creator>
  <cp:lastModifiedBy>Neha Singh</cp:lastModifiedBy>
  <cp:revision>34</cp:revision>
  <dcterms:created xsi:type="dcterms:W3CDTF">2026-04-01T06:03:44Z</dcterms:created>
  <dcterms:modified xsi:type="dcterms:W3CDTF">2026-07-31T18:39:01Z</dcterms:modified>
</cp:coreProperties>
</file>